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8288000" cy="10287000"/>
  <p:notesSz cx="6858000" cy="9144000"/>
  <p:embeddedFontLst>
    <p:embeddedFont>
      <p:font typeface="Arimo" panose="020B0604020202020204" charset="0"/>
      <p:regular r:id="rId20"/>
    </p:embeddedFont>
    <p:embeddedFont>
      <p:font typeface="Childos Arabic" panose="020B0604020202020204" charset="-78"/>
      <p:regular r:id="rId21"/>
    </p:embeddedFont>
    <p:embeddedFont>
      <p:font typeface="Childos Arabic Bold" panose="020B0604020202020204" charset="-78"/>
      <p:regular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4" d="100"/>
          <a:sy n="44" d="100"/>
        </p:scale>
        <p:origin x="672" y="2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31.03.2025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3/31/2025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3/31/2025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3/31/2025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3/31/2025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sv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svg"/><Relationship Id="rId4" Type="http://schemas.openxmlformats.org/officeDocument/2006/relationships/image" Target="../media/image2.sv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66.svg"/><Relationship Id="rId13" Type="http://schemas.openxmlformats.org/officeDocument/2006/relationships/image" Target="../media/image14.png"/><Relationship Id="rId3" Type="http://schemas.openxmlformats.org/officeDocument/2006/relationships/image" Target="../media/image53.png"/><Relationship Id="rId7" Type="http://schemas.openxmlformats.org/officeDocument/2006/relationships/image" Target="../media/image65.png"/><Relationship Id="rId12" Type="http://schemas.openxmlformats.org/officeDocument/2006/relationships/image" Target="../media/image69.sv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32.svg"/><Relationship Id="rId11" Type="http://schemas.openxmlformats.org/officeDocument/2006/relationships/image" Target="../media/image68.png"/><Relationship Id="rId5" Type="http://schemas.openxmlformats.org/officeDocument/2006/relationships/image" Target="../media/image31.png"/><Relationship Id="rId10" Type="http://schemas.openxmlformats.org/officeDocument/2006/relationships/image" Target="../media/image8.svg"/><Relationship Id="rId4" Type="http://schemas.openxmlformats.org/officeDocument/2006/relationships/image" Target="../media/image54.svg"/><Relationship Id="rId9" Type="http://schemas.openxmlformats.org/officeDocument/2006/relationships/image" Target="../media/image67.png"/></Relationships>
</file>

<file path=ppt/slides/_rels/slide11.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59.png"/><Relationship Id="rId7" Type="http://schemas.openxmlformats.org/officeDocument/2006/relationships/image" Target="../media/image37.png"/><Relationship Id="rId12" Type="http://schemas.openxmlformats.org/officeDocument/2006/relationships/image" Target="../media/image70.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2.svg"/><Relationship Id="rId11" Type="http://schemas.openxmlformats.org/officeDocument/2006/relationships/image" Target="../media/image14.png"/><Relationship Id="rId5" Type="http://schemas.openxmlformats.org/officeDocument/2006/relationships/image" Target="../media/image31.png"/><Relationship Id="rId10" Type="http://schemas.openxmlformats.org/officeDocument/2006/relationships/image" Target="../media/image62.svg"/><Relationship Id="rId4" Type="http://schemas.openxmlformats.org/officeDocument/2006/relationships/image" Target="../media/image60.svg"/><Relationship Id="rId9" Type="http://schemas.openxmlformats.org/officeDocument/2006/relationships/image" Target="../media/image61.png"/></Relationships>
</file>

<file path=ppt/slides/_rels/slide1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2.svg"/><Relationship Id="rId7"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6.sv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41.png"/><Relationship Id="rId7"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8.svg"/><Relationship Id="rId11" Type="http://schemas.openxmlformats.org/officeDocument/2006/relationships/image" Target="../media/image14.png"/><Relationship Id="rId5" Type="http://schemas.openxmlformats.org/officeDocument/2006/relationships/image" Target="../media/image37.png"/><Relationship Id="rId10" Type="http://schemas.openxmlformats.org/officeDocument/2006/relationships/image" Target="../media/image72.svg"/><Relationship Id="rId4" Type="http://schemas.openxmlformats.org/officeDocument/2006/relationships/image" Target="../media/image42.svg"/><Relationship Id="rId9" Type="http://schemas.openxmlformats.org/officeDocument/2006/relationships/image" Target="../media/image71.png"/></Relationships>
</file>

<file path=ppt/slides/_rels/slide14.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74.svg"/><Relationship Id="rId7" Type="http://schemas.openxmlformats.org/officeDocument/2006/relationships/image" Target="../media/image78.svg"/><Relationship Id="rId2" Type="http://schemas.openxmlformats.org/officeDocument/2006/relationships/image" Target="../media/image73.png"/><Relationship Id="rId1" Type="http://schemas.openxmlformats.org/officeDocument/2006/relationships/slideLayout" Target="../slideLayouts/slideLayout7.xml"/><Relationship Id="rId6" Type="http://schemas.openxmlformats.org/officeDocument/2006/relationships/image" Target="../media/image77.png"/><Relationship Id="rId5" Type="http://schemas.openxmlformats.org/officeDocument/2006/relationships/image" Target="../media/image76.svg"/><Relationship Id="rId10" Type="http://schemas.openxmlformats.org/officeDocument/2006/relationships/image" Target="../media/image14.png"/><Relationship Id="rId4" Type="http://schemas.openxmlformats.org/officeDocument/2006/relationships/image" Target="../media/image75.png"/><Relationship Id="rId9" Type="http://schemas.openxmlformats.org/officeDocument/2006/relationships/image" Target="../media/image56.svg"/></Relationships>
</file>

<file path=ppt/slides/_rels/slide15.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41.png"/><Relationship Id="rId7"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42.svg"/><Relationship Id="rId9" Type="http://schemas.openxmlformats.org/officeDocument/2006/relationships/image" Target="../media/image14.png"/></Relationships>
</file>

<file path=ppt/slides/_rels/slide16.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39.png"/><Relationship Id="rId3" Type="http://schemas.openxmlformats.org/officeDocument/2006/relationships/image" Target="../media/image73.png"/><Relationship Id="rId7" Type="http://schemas.openxmlformats.org/officeDocument/2006/relationships/image" Target="../media/image37.png"/><Relationship Id="rId12" Type="http://schemas.openxmlformats.org/officeDocument/2006/relationships/image" Target="../media/image84.svg"/><Relationship Id="rId17" Type="http://schemas.openxmlformats.org/officeDocument/2006/relationships/image" Target="../media/image14.png"/><Relationship Id="rId2" Type="http://schemas.openxmlformats.org/officeDocument/2006/relationships/notesSlide" Target="../notesSlides/notesSlide12.xml"/><Relationship Id="rId16" Type="http://schemas.openxmlformats.org/officeDocument/2006/relationships/image" Target="../media/image86.svg"/><Relationship Id="rId1" Type="http://schemas.openxmlformats.org/officeDocument/2006/relationships/slideLayout" Target="../slideLayouts/slideLayout7.xml"/><Relationship Id="rId6" Type="http://schemas.openxmlformats.org/officeDocument/2006/relationships/image" Target="../media/image80.svg"/><Relationship Id="rId11" Type="http://schemas.openxmlformats.org/officeDocument/2006/relationships/image" Target="../media/image83.png"/><Relationship Id="rId5" Type="http://schemas.openxmlformats.org/officeDocument/2006/relationships/image" Target="../media/image79.png"/><Relationship Id="rId15" Type="http://schemas.openxmlformats.org/officeDocument/2006/relationships/image" Target="../media/image85.png"/><Relationship Id="rId10" Type="http://schemas.openxmlformats.org/officeDocument/2006/relationships/image" Target="../media/image82.svg"/><Relationship Id="rId4" Type="http://schemas.openxmlformats.org/officeDocument/2006/relationships/image" Target="../media/image74.svg"/><Relationship Id="rId9" Type="http://schemas.openxmlformats.org/officeDocument/2006/relationships/image" Target="../media/image81.png"/><Relationship Id="rId14" Type="http://schemas.openxmlformats.org/officeDocument/2006/relationships/image" Target="../media/image40.svg"/></Relationships>
</file>

<file path=ppt/slides/_rels/slide17.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88.svg"/><Relationship Id="rId7" Type="http://schemas.openxmlformats.org/officeDocument/2006/relationships/image" Target="../media/image40.svg"/><Relationship Id="rId2" Type="http://schemas.openxmlformats.org/officeDocument/2006/relationships/image" Target="../media/image87.png"/><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svg"/><Relationship Id="rId10" Type="http://schemas.openxmlformats.org/officeDocument/2006/relationships/image" Target="../media/image14.png"/><Relationship Id="rId4" Type="http://schemas.openxmlformats.org/officeDocument/2006/relationships/image" Target="../media/image37.png"/><Relationship Id="rId9" Type="http://schemas.openxmlformats.org/officeDocument/2006/relationships/image" Target="../media/image56.svg"/></Relationships>
</file>

<file path=ppt/slides/_rels/slide2.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svg"/><Relationship Id="rId11" Type="http://schemas.openxmlformats.org/officeDocument/2006/relationships/image" Target="../media/image14.png"/><Relationship Id="rId5" Type="http://schemas.openxmlformats.org/officeDocument/2006/relationships/image" Target="../media/image5.png"/><Relationship Id="rId10" Type="http://schemas.openxmlformats.org/officeDocument/2006/relationships/image" Target="../media/image13.svg"/><Relationship Id="rId4" Type="http://schemas.openxmlformats.org/officeDocument/2006/relationships/image" Target="../media/image2.svg"/><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svg"/><Relationship Id="rId3" Type="http://schemas.openxmlformats.org/officeDocument/2006/relationships/image" Target="../media/image16.svg"/><Relationship Id="rId7" Type="http://schemas.openxmlformats.org/officeDocument/2006/relationships/image" Target="../media/image20.svg"/><Relationship Id="rId12" Type="http://schemas.openxmlformats.org/officeDocument/2006/relationships/image" Target="../media/image25.png"/><Relationship Id="rId2" Type="http://schemas.openxmlformats.org/officeDocument/2006/relationships/image" Target="../media/image15.png"/><Relationship Id="rId16"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9.png"/><Relationship Id="rId11" Type="http://schemas.openxmlformats.org/officeDocument/2006/relationships/image" Target="../media/image24.svg"/><Relationship Id="rId5" Type="http://schemas.openxmlformats.org/officeDocument/2006/relationships/image" Target="../media/image18.svg"/><Relationship Id="rId15" Type="http://schemas.openxmlformats.org/officeDocument/2006/relationships/image" Target="../media/image28.sv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svg"/><Relationship Id="rId14" Type="http://schemas.openxmlformats.org/officeDocument/2006/relationships/image" Target="../media/image27.png"/></Relationships>
</file>

<file path=ppt/slides/_rels/slide4.xml.rels><?xml version="1.0" encoding="UTF-8" standalone="yes"?>
<Relationships xmlns="http://schemas.openxmlformats.org/package/2006/relationships"><Relationship Id="rId8" Type="http://schemas.openxmlformats.org/officeDocument/2006/relationships/image" Target="../media/image34.svg"/><Relationship Id="rId13" Type="http://schemas.openxmlformats.org/officeDocument/2006/relationships/image" Target="../media/image14.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6.sv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2.svg"/><Relationship Id="rId11" Type="http://schemas.openxmlformats.org/officeDocument/2006/relationships/image" Target="../media/image35.png"/><Relationship Id="rId5" Type="http://schemas.openxmlformats.org/officeDocument/2006/relationships/image" Target="../media/image31.png"/><Relationship Id="rId10" Type="http://schemas.openxmlformats.org/officeDocument/2006/relationships/image" Target="../media/image6.svg"/><Relationship Id="rId4" Type="http://schemas.openxmlformats.org/officeDocument/2006/relationships/image" Target="../media/image30.svg"/><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2.svg"/><Relationship Id="rId7"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6.sv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14.pn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4.sv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0.svg"/><Relationship Id="rId11" Type="http://schemas.openxmlformats.org/officeDocument/2006/relationships/image" Target="../media/image43.png"/><Relationship Id="rId5" Type="http://schemas.openxmlformats.org/officeDocument/2006/relationships/image" Target="../media/image39.png"/><Relationship Id="rId10" Type="http://schemas.openxmlformats.org/officeDocument/2006/relationships/image" Target="../media/image32.svg"/><Relationship Id="rId4" Type="http://schemas.openxmlformats.org/officeDocument/2006/relationships/image" Target="../media/image38.svg"/><Relationship Id="rId9" Type="http://schemas.openxmlformats.org/officeDocument/2006/relationships/image" Target="../media/image31.png"/></Relationships>
</file>

<file path=ppt/slides/_rels/slide7.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hyperlink" Target="https://www.youtube.com/watch?v=O5uKJVDFHFw&amp;ab_channel=BBCNorthernIreland"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8.svg"/><Relationship Id="rId11" Type="http://schemas.openxmlformats.org/officeDocument/2006/relationships/image" Target="../media/image14.png"/><Relationship Id="rId5" Type="http://schemas.openxmlformats.org/officeDocument/2006/relationships/image" Target="../media/image47.png"/><Relationship Id="rId10" Type="http://schemas.openxmlformats.org/officeDocument/2006/relationships/image" Target="../media/image52.svg"/><Relationship Id="rId4" Type="http://schemas.openxmlformats.org/officeDocument/2006/relationships/image" Target="../media/image46.svg"/><Relationship Id="rId9" Type="http://schemas.openxmlformats.org/officeDocument/2006/relationships/image" Target="../media/image51.png"/></Relationships>
</file>

<file path=ppt/slides/_rels/slide8.xml.rels><?xml version="1.0" encoding="UTF-8" standalone="yes"?>
<Relationships xmlns="http://schemas.openxmlformats.org/package/2006/relationships"><Relationship Id="rId8" Type="http://schemas.openxmlformats.org/officeDocument/2006/relationships/image" Target="../media/image34.svg"/><Relationship Id="rId13" Type="http://schemas.openxmlformats.org/officeDocument/2006/relationships/image" Target="../media/image14.png"/><Relationship Id="rId3" Type="http://schemas.openxmlformats.org/officeDocument/2006/relationships/image" Target="../media/image53.png"/><Relationship Id="rId7" Type="http://schemas.openxmlformats.org/officeDocument/2006/relationships/image" Target="../media/image33.png"/><Relationship Id="rId12" Type="http://schemas.openxmlformats.org/officeDocument/2006/relationships/image" Target="../media/image58.sv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8.svg"/><Relationship Id="rId11" Type="http://schemas.openxmlformats.org/officeDocument/2006/relationships/image" Target="../media/image57.png"/><Relationship Id="rId5" Type="http://schemas.openxmlformats.org/officeDocument/2006/relationships/image" Target="../media/image37.png"/><Relationship Id="rId10" Type="http://schemas.openxmlformats.org/officeDocument/2006/relationships/image" Target="../media/image56.svg"/><Relationship Id="rId4" Type="http://schemas.openxmlformats.org/officeDocument/2006/relationships/image" Target="../media/image54.svg"/><Relationship Id="rId9" Type="http://schemas.openxmlformats.org/officeDocument/2006/relationships/image" Target="../media/image55.png"/></Relationships>
</file>

<file path=ppt/slides/_rels/slide9.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14.png"/><Relationship Id="rId3" Type="http://schemas.openxmlformats.org/officeDocument/2006/relationships/image" Target="../media/image59.png"/><Relationship Id="rId7" Type="http://schemas.openxmlformats.org/officeDocument/2006/relationships/image" Target="../media/image37.png"/><Relationship Id="rId12" Type="http://schemas.openxmlformats.org/officeDocument/2006/relationships/image" Target="../media/image64.sv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2.svg"/><Relationship Id="rId11" Type="http://schemas.openxmlformats.org/officeDocument/2006/relationships/image" Target="../media/image63.png"/><Relationship Id="rId5" Type="http://schemas.openxmlformats.org/officeDocument/2006/relationships/image" Target="../media/image31.png"/><Relationship Id="rId10" Type="http://schemas.openxmlformats.org/officeDocument/2006/relationships/image" Target="../media/image62.svg"/><Relationship Id="rId4" Type="http://schemas.openxmlformats.org/officeDocument/2006/relationships/image" Target="../media/image60.svg"/><Relationship Id="rId9" Type="http://schemas.openxmlformats.org/officeDocument/2006/relationships/image" Target="../media/image6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ADE6D"/>
        </a:solidFill>
        <a:effectLst/>
      </p:bgPr>
    </p:bg>
    <p:spTree>
      <p:nvGrpSpPr>
        <p:cNvPr id="1" name=""/>
        <p:cNvGrpSpPr/>
        <p:nvPr/>
      </p:nvGrpSpPr>
      <p:grpSpPr>
        <a:xfrm>
          <a:off x="0" y="0"/>
          <a:ext cx="0" cy="0"/>
          <a:chOff x="0" y="0"/>
          <a:chExt cx="0" cy="0"/>
        </a:xfrm>
      </p:grpSpPr>
      <p:sp>
        <p:nvSpPr>
          <p:cNvPr id="2" name="Freeform 2"/>
          <p:cNvSpPr/>
          <p:nvPr/>
        </p:nvSpPr>
        <p:spPr>
          <a:xfrm>
            <a:off x="-229161" y="-195178"/>
            <a:ext cx="2812893" cy="3689040"/>
          </a:xfrm>
          <a:custGeom>
            <a:avLst/>
            <a:gdLst/>
            <a:ahLst/>
            <a:cxnLst/>
            <a:rect l="l" t="t" r="r" b="b"/>
            <a:pathLst>
              <a:path w="2812893" h="3689040">
                <a:moveTo>
                  <a:pt x="0" y="0"/>
                </a:moveTo>
                <a:lnTo>
                  <a:pt x="2812893" y="0"/>
                </a:lnTo>
                <a:lnTo>
                  <a:pt x="2812893" y="3689040"/>
                </a:lnTo>
                <a:lnTo>
                  <a:pt x="0" y="368904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flipH="1" flipV="1">
            <a:off x="15424605" y="6961484"/>
            <a:ext cx="2689702" cy="3527478"/>
          </a:xfrm>
          <a:custGeom>
            <a:avLst/>
            <a:gdLst/>
            <a:ahLst/>
            <a:cxnLst/>
            <a:rect l="l" t="t" r="r" b="b"/>
            <a:pathLst>
              <a:path w="2689702" h="3527478">
                <a:moveTo>
                  <a:pt x="2689702" y="3527478"/>
                </a:moveTo>
                <a:lnTo>
                  <a:pt x="0" y="3527478"/>
                </a:lnTo>
                <a:lnTo>
                  <a:pt x="0" y="0"/>
                </a:lnTo>
                <a:lnTo>
                  <a:pt x="2689702" y="0"/>
                </a:lnTo>
                <a:lnTo>
                  <a:pt x="2689702" y="3527478"/>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a:off x="-548736" y="-195178"/>
            <a:ext cx="2978182" cy="2967352"/>
          </a:xfrm>
          <a:custGeom>
            <a:avLst/>
            <a:gdLst/>
            <a:ahLst/>
            <a:cxnLst/>
            <a:rect l="l" t="t" r="r" b="b"/>
            <a:pathLst>
              <a:path w="2978182" h="2967352">
                <a:moveTo>
                  <a:pt x="0" y="0"/>
                </a:moveTo>
                <a:lnTo>
                  <a:pt x="2978183" y="0"/>
                </a:lnTo>
                <a:lnTo>
                  <a:pt x="2978183" y="2967352"/>
                </a:lnTo>
                <a:lnTo>
                  <a:pt x="0" y="296735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a:off x="15548634" y="7049031"/>
            <a:ext cx="3204646" cy="3192993"/>
          </a:xfrm>
          <a:custGeom>
            <a:avLst/>
            <a:gdLst/>
            <a:ahLst/>
            <a:cxnLst/>
            <a:rect l="l" t="t" r="r" b="b"/>
            <a:pathLst>
              <a:path w="3204646" h="3192993">
                <a:moveTo>
                  <a:pt x="0" y="0"/>
                </a:moveTo>
                <a:lnTo>
                  <a:pt x="3204646" y="0"/>
                </a:lnTo>
                <a:lnTo>
                  <a:pt x="3204646" y="3192992"/>
                </a:lnTo>
                <a:lnTo>
                  <a:pt x="0" y="3192992"/>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6" name="Freeform 6"/>
          <p:cNvSpPr/>
          <p:nvPr/>
        </p:nvSpPr>
        <p:spPr>
          <a:xfrm>
            <a:off x="14657375" y="-1318011"/>
            <a:ext cx="3982673" cy="3968191"/>
          </a:xfrm>
          <a:custGeom>
            <a:avLst/>
            <a:gdLst/>
            <a:ahLst/>
            <a:cxnLst/>
            <a:rect l="l" t="t" r="r" b="b"/>
            <a:pathLst>
              <a:path w="3982673" h="3968191">
                <a:moveTo>
                  <a:pt x="0" y="0"/>
                </a:moveTo>
                <a:lnTo>
                  <a:pt x="3982673" y="0"/>
                </a:lnTo>
                <a:lnTo>
                  <a:pt x="3982673" y="3968191"/>
                </a:lnTo>
                <a:lnTo>
                  <a:pt x="0" y="3968191"/>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7" name="Freeform 7"/>
          <p:cNvSpPr/>
          <p:nvPr/>
        </p:nvSpPr>
        <p:spPr>
          <a:xfrm>
            <a:off x="4380241" y="6012276"/>
            <a:ext cx="8982870" cy="2930661"/>
          </a:xfrm>
          <a:custGeom>
            <a:avLst/>
            <a:gdLst/>
            <a:ahLst/>
            <a:cxnLst/>
            <a:rect l="l" t="t" r="r" b="b"/>
            <a:pathLst>
              <a:path w="8982870" h="2930661">
                <a:moveTo>
                  <a:pt x="0" y="0"/>
                </a:moveTo>
                <a:lnTo>
                  <a:pt x="8982870" y="0"/>
                </a:lnTo>
                <a:lnTo>
                  <a:pt x="8982870" y="2930661"/>
                </a:lnTo>
                <a:lnTo>
                  <a:pt x="0" y="2930661"/>
                </a:lnTo>
                <a:lnTo>
                  <a:pt x="0" y="0"/>
                </a:lnTo>
                <a:close/>
              </a:path>
            </a:pathLst>
          </a:custGeom>
          <a:blipFill>
            <a:blip r:embed="rId11"/>
            <a:stretch>
              <a:fillRect/>
            </a:stretch>
          </a:blipFill>
        </p:spPr>
        <p:txBody>
          <a:bodyPr/>
          <a:lstStyle/>
          <a:p>
            <a:endParaRPr lang="en-CA"/>
          </a:p>
        </p:txBody>
      </p:sp>
      <p:grpSp>
        <p:nvGrpSpPr>
          <p:cNvPr id="8" name="Group 8"/>
          <p:cNvGrpSpPr/>
          <p:nvPr/>
        </p:nvGrpSpPr>
        <p:grpSpPr>
          <a:xfrm>
            <a:off x="3377921" y="2381806"/>
            <a:ext cx="11532157" cy="3200788"/>
            <a:chOff x="0" y="0"/>
            <a:chExt cx="12749821" cy="3538754"/>
          </a:xfrm>
        </p:grpSpPr>
        <p:sp>
          <p:nvSpPr>
            <p:cNvPr id="9" name="Freeform 9"/>
            <p:cNvSpPr/>
            <p:nvPr/>
          </p:nvSpPr>
          <p:spPr>
            <a:xfrm>
              <a:off x="0" y="0"/>
              <a:ext cx="12749821" cy="3538754"/>
            </a:xfrm>
            <a:custGeom>
              <a:avLst/>
              <a:gdLst/>
              <a:ahLst/>
              <a:cxnLst/>
              <a:rect l="l" t="t" r="r" b="b"/>
              <a:pathLst>
                <a:path w="12749821" h="3538754">
                  <a:moveTo>
                    <a:pt x="12625360" y="3538754"/>
                  </a:moveTo>
                  <a:lnTo>
                    <a:pt x="124460" y="3538754"/>
                  </a:lnTo>
                  <a:cubicBezTo>
                    <a:pt x="55880" y="3538754"/>
                    <a:pt x="0" y="3482874"/>
                    <a:pt x="0" y="3414294"/>
                  </a:cubicBezTo>
                  <a:lnTo>
                    <a:pt x="0" y="124460"/>
                  </a:lnTo>
                  <a:cubicBezTo>
                    <a:pt x="0" y="55880"/>
                    <a:pt x="55880" y="0"/>
                    <a:pt x="124460" y="0"/>
                  </a:cubicBezTo>
                  <a:lnTo>
                    <a:pt x="12625360" y="0"/>
                  </a:lnTo>
                  <a:cubicBezTo>
                    <a:pt x="12693941" y="0"/>
                    <a:pt x="12749821" y="55880"/>
                    <a:pt x="12749821" y="124460"/>
                  </a:cubicBezTo>
                  <a:lnTo>
                    <a:pt x="12749821" y="3414294"/>
                  </a:lnTo>
                  <a:cubicBezTo>
                    <a:pt x="12749821" y="3482874"/>
                    <a:pt x="12693941" y="3538754"/>
                    <a:pt x="12625360" y="3538754"/>
                  </a:cubicBezTo>
                  <a:close/>
                </a:path>
              </a:pathLst>
            </a:custGeom>
            <a:solidFill>
              <a:srgbClr val="FEFAE8"/>
            </a:solidFill>
          </p:spPr>
          <p:txBody>
            <a:bodyPr/>
            <a:lstStyle/>
            <a:p>
              <a:endParaRPr lang="en-CA"/>
            </a:p>
          </p:txBody>
        </p:sp>
      </p:grpSp>
      <p:sp>
        <p:nvSpPr>
          <p:cNvPr id="10" name="TextBox 10"/>
          <p:cNvSpPr txBox="1"/>
          <p:nvPr/>
        </p:nvSpPr>
        <p:spPr>
          <a:xfrm rot="-3486">
            <a:off x="3491591" y="2484929"/>
            <a:ext cx="10760055" cy="2832100"/>
          </a:xfrm>
          <a:prstGeom prst="rect">
            <a:avLst/>
          </a:prstGeom>
        </p:spPr>
        <p:txBody>
          <a:bodyPr lIns="0" tIns="0" rIns="0" bIns="0" rtlCol="0" anchor="t">
            <a:spAutoFit/>
          </a:bodyPr>
          <a:lstStyle/>
          <a:p>
            <a:pPr algn="ctr">
              <a:lnSpc>
                <a:spcPts val="5599"/>
              </a:lnSpc>
              <a:spcBef>
                <a:spcPct val="0"/>
              </a:spcBef>
            </a:pPr>
            <a:r>
              <a:rPr lang="en-US" sz="3999" spc="19">
                <a:solidFill>
                  <a:srgbClr val="998003"/>
                </a:solidFill>
                <a:latin typeface="Childos Arabic"/>
                <a:ea typeface="Childos Arabic"/>
                <a:cs typeface="Childos Arabic"/>
                <a:sym typeface="Childos Arabic"/>
              </a:rPr>
              <a:t>Teacher Powerpoint Supports for the Sexuality Education Components of the CCQ (Culture &amp; Citizenship of Quebec) Programme produced and distributed by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ECA1"/>
        </a:solidFill>
        <a:effectLst/>
      </p:bgPr>
    </p:bg>
    <p:spTree>
      <p:nvGrpSpPr>
        <p:cNvPr id="1" name=""/>
        <p:cNvGrpSpPr/>
        <p:nvPr/>
      </p:nvGrpSpPr>
      <p:grpSpPr>
        <a:xfrm>
          <a:off x="0" y="0"/>
          <a:ext cx="0" cy="0"/>
          <a:chOff x="0" y="0"/>
          <a:chExt cx="0" cy="0"/>
        </a:xfrm>
      </p:grpSpPr>
      <p:sp>
        <p:nvSpPr>
          <p:cNvPr id="2" name="Freeform 2"/>
          <p:cNvSpPr/>
          <p:nvPr/>
        </p:nvSpPr>
        <p:spPr>
          <a:xfrm>
            <a:off x="2168133" y="1662880"/>
            <a:ext cx="14878234" cy="8145833"/>
          </a:xfrm>
          <a:custGeom>
            <a:avLst/>
            <a:gdLst/>
            <a:ahLst/>
            <a:cxnLst/>
            <a:rect l="l" t="t" r="r" b="b"/>
            <a:pathLst>
              <a:path w="14878234" h="8145833">
                <a:moveTo>
                  <a:pt x="0" y="0"/>
                </a:moveTo>
                <a:lnTo>
                  <a:pt x="14878233" y="0"/>
                </a:lnTo>
                <a:lnTo>
                  <a:pt x="14878233" y="8145833"/>
                </a:lnTo>
                <a:lnTo>
                  <a:pt x="0" y="81458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7849322">
            <a:off x="-1231617" y="-2210977"/>
            <a:ext cx="4048964" cy="4968054"/>
          </a:xfrm>
          <a:custGeom>
            <a:avLst/>
            <a:gdLst/>
            <a:ahLst/>
            <a:cxnLst/>
            <a:rect l="l" t="t" r="r" b="b"/>
            <a:pathLst>
              <a:path w="4048964" h="4968054">
                <a:moveTo>
                  <a:pt x="0" y="0"/>
                </a:moveTo>
                <a:lnTo>
                  <a:pt x="4048965" y="0"/>
                </a:lnTo>
                <a:lnTo>
                  <a:pt x="4048965" y="4968054"/>
                </a:lnTo>
                <a:lnTo>
                  <a:pt x="0" y="496805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rot="3238696">
            <a:off x="14201379" y="488850"/>
            <a:ext cx="7548972" cy="1550971"/>
          </a:xfrm>
          <a:custGeom>
            <a:avLst/>
            <a:gdLst/>
            <a:ahLst/>
            <a:cxnLst/>
            <a:rect l="l" t="t" r="r" b="b"/>
            <a:pathLst>
              <a:path w="7548972" h="1550971">
                <a:moveTo>
                  <a:pt x="0" y="0"/>
                </a:moveTo>
                <a:lnTo>
                  <a:pt x="7548973" y="0"/>
                </a:lnTo>
                <a:lnTo>
                  <a:pt x="7548973" y="1550970"/>
                </a:lnTo>
                <a:lnTo>
                  <a:pt x="0" y="155097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a:off x="16207550" y="-725907"/>
            <a:ext cx="2604285" cy="2594814"/>
          </a:xfrm>
          <a:custGeom>
            <a:avLst/>
            <a:gdLst/>
            <a:ahLst/>
            <a:cxnLst/>
            <a:rect l="l" t="t" r="r" b="b"/>
            <a:pathLst>
              <a:path w="2604285" h="2594814">
                <a:moveTo>
                  <a:pt x="0" y="0"/>
                </a:moveTo>
                <a:lnTo>
                  <a:pt x="2604284" y="0"/>
                </a:lnTo>
                <a:lnTo>
                  <a:pt x="2604284" y="2594814"/>
                </a:lnTo>
                <a:lnTo>
                  <a:pt x="0" y="259481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6" name="TextBox 6"/>
          <p:cNvSpPr txBox="1"/>
          <p:nvPr/>
        </p:nvSpPr>
        <p:spPr>
          <a:xfrm>
            <a:off x="2696330" y="2620428"/>
            <a:ext cx="13821838" cy="7666572"/>
          </a:xfrm>
          <a:prstGeom prst="rect">
            <a:avLst/>
          </a:prstGeom>
        </p:spPr>
        <p:txBody>
          <a:bodyPr lIns="0" tIns="0" rIns="0" bIns="0" rtlCol="0" anchor="t">
            <a:spAutoFit/>
          </a:bodyPr>
          <a:lstStyle/>
          <a:p>
            <a:pPr algn="l">
              <a:lnSpc>
                <a:spcPts val="3699"/>
              </a:lnSpc>
            </a:pPr>
            <a:endParaRPr/>
          </a:p>
          <a:p>
            <a:pPr marL="798829" lvl="1" indent="-399415" algn="l">
              <a:lnSpc>
                <a:spcPts val="3699"/>
              </a:lnSpc>
              <a:buFont typeface="Arial"/>
              <a:buChar char="•"/>
            </a:pPr>
            <a:r>
              <a:rPr lang="en-US" sz="3699" spc="18">
                <a:solidFill>
                  <a:srgbClr val="4B3F02"/>
                </a:solidFill>
                <a:latin typeface="Childos Arabic"/>
                <a:ea typeface="Childos Arabic"/>
                <a:cs typeface="Childos Arabic"/>
                <a:sym typeface="Childos Arabic"/>
              </a:rPr>
              <a:t>A form of discrimination based on gender identity or gender expression:</a:t>
            </a:r>
          </a:p>
          <a:p>
            <a:pPr marL="1597659" lvl="2" indent="-532553" algn="l">
              <a:lnSpc>
                <a:spcPts val="3699"/>
              </a:lnSpc>
              <a:buFont typeface="Arial"/>
              <a:buChar char="⚬"/>
            </a:pPr>
            <a:r>
              <a:rPr lang="en-US" sz="3699" b="1" spc="18">
                <a:solidFill>
                  <a:srgbClr val="4B3F02"/>
                </a:solidFill>
                <a:latin typeface="Childos Arabic Bold"/>
                <a:ea typeface="Childos Arabic Bold"/>
                <a:cs typeface="Childos Arabic Bold"/>
                <a:sym typeface="Childos Arabic Bold"/>
              </a:rPr>
              <a:t>Transphobia</a:t>
            </a:r>
            <a:r>
              <a:rPr lang="en-US" sz="3699" spc="18">
                <a:solidFill>
                  <a:srgbClr val="4B3F02"/>
                </a:solidFill>
                <a:latin typeface="Childos Arabic"/>
                <a:ea typeface="Childos Arabic"/>
                <a:cs typeface="Childos Arabic"/>
                <a:sym typeface="Childos Arabic"/>
              </a:rPr>
              <a:t>: Fear or hatred toward people who do not fit the social norms of gender identity. Rejecting anyone whose appearance or behavior does not conform to stereotypes of masculinity or femininity.</a:t>
            </a:r>
          </a:p>
          <a:p>
            <a:pPr marL="2396488" lvl="3" indent="-599122" algn="l">
              <a:lnSpc>
                <a:spcPts val="3699"/>
              </a:lnSpc>
              <a:buFont typeface="Arial"/>
              <a:buChar char="￭"/>
            </a:pPr>
            <a:r>
              <a:rPr lang="en-US" sz="3699" spc="18">
                <a:solidFill>
                  <a:srgbClr val="4B3F02"/>
                </a:solidFill>
                <a:latin typeface="Childos Arabic"/>
                <a:ea typeface="Childos Arabic"/>
                <a:cs typeface="Childos Arabic"/>
                <a:sym typeface="Childos Arabic"/>
              </a:rPr>
              <a:t>For example, it is having a negative attitude towards a person who does not resemble a boy or a girl. It is judging negatively a boy who we think looks more like a girl, either physically or in his way of being. It could also be a girl who traditionally acts like a boy and looks like a boy. </a:t>
            </a:r>
          </a:p>
          <a:p>
            <a:pPr algn="ctr">
              <a:lnSpc>
                <a:spcPts val="3500"/>
              </a:lnSpc>
            </a:pPr>
            <a:endParaRPr lang="en-US" sz="3699" spc="18">
              <a:solidFill>
                <a:srgbClr val="4B3F02"/>
              </a:solidFill>
              <a:latin typeface="Childos Arabic"/>
              <a:ea typeface="Childos Arabic"/>
              <a:cs typeface="Childos Arabic"/>
              <a:sym typeface="Childos Arabic"/>
            </a:endParaRPr>
          </a:p>
          <a:p>
            <a:pPr algn="ctr">
              <a:lnSpc>
                <a:spcPts val="3500"/>
              </a:lnSpc>
            </a:pPr>
            <a:endParaRPr lang="en-US" sz="3699" spc="18">
              <a:solidFill>
                <a:srgbClr val="4B3F02"/>
              </a:solidFill>
              <a:latin typeface="Childos Arabic"/>
              <a:ea typeface="Childos Arabic"/>
              <a:cs typeface="Childos Arabic"/>
              <a:sym typeface="Childos Arabic"/>
            </a:endParaRPr>
          </a:p>
          <a:p>
            <a:pPr algn="ctr">
              <a:lnSpc>
                <a:spcPts val="4467"/>
              </a:lnSpc>
            </a:pPr>
            <a:endParaRPr lang="en-US" sz="3699" spc="18">
              <a:solidFill>
                <a:srgbClr val="4B3F02"/>
              </a:solidFill>
              <a:latin typeface="Childos Arabic"/>
              <a:ea typeface="Childos Arabic"/>
              <a:cs typeface="Childos Arabic"/>
              <a:sym typeface="Childos Arabic"/>
            </a:endParaRPr>
          </a:p>
          <a:p>
            <a:pPr algn="ctr">
              <a:lnSpc>
                <a:spcPts val="4467"/>
              </a:lnSpc>
            </a:pPr>
            <a:endParaRPr lang="en-US" sz="3699" spc="18">
              <a:solidFill>
                <a:srgbClr val="4B3F02"/>
              </a:solidFill>
              <a:latin typeface="Childos Arabic"/>
              <a:ea typeface="Childos Arabic"/>
              <a:cs typeface="Childos Arabic"/>
              <a:sym typeface="Childos Arabic"/>
            </a:endParaRPr>
          </a:p>
        </p:txBody>
      </p:sp>
      <p:sp>
        <p:nvSpPr>
          <p:cNvPr id="7" name="Freeform 7"/>
          <p:cNvSpPr/>
          <p:nvPr/>
        </p:nvSpPr>
        <p:spPr>
          <a:xfrm>
            <a:off x="307840" y="5058807"/>
            <a:ext cx="3498681" cy="3481187"/>
          </a:xfrm>
          <a:custGeom>
            <a:avLst/>
            <a:gdLst/>
            <a:ahLst/>
            <a:cxnLst/>
            <a:rect l="l" t="t" r="r" b="b"/>
            <a:pathLst>
              <a:path w="3498681" h="3481187">
                <a:moveTo>
                  <a:pt x="0" y="0"/>
                </a:moveTo>
                <a:lnTo>
                  <a:pt x="3498681" y="0"/>
                </a:lnTo>
                <a:lnTo>
                  <a:pt x="3498681" y="3481187"/>
                </a:lnTo>
                <a:lnTo>
                  <a:pt x="0" y="3481187"/>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CA"/>
          </a:p>
        </p:txBody>
      </p:sp>
      <p:sp>
        <p:nvSpPr>
          <p:cNvPr id="8" name="TextBox 8"/>
          <p:cNvSpPr txBox="1"/>
          <p:nvPr/>
        </p:nvSpPr>
        <p:spPr>
          <a:xfrm>
            <a:off x="3251426" y="619125"/>
            <a:ext cx="12711647" cy="866775"/>
          </a:xfrm>
          <a:prstGeom prst="rect">
            <a:avLst/>
          </a:prstGeom>
        </p:spPr>
        <p:txBody>
          <a:bodyPr lIns="0" tIns="0" rIns="0" bIns="0" rtlCol="0" anchor="t">
            <a:spAutoFit/>
          </a:bodyPr>
          <a:lstStyle/>
          <a:p>
            <a:pPr algn="ctr">
              <a:lnSpc>
                <a:spcPts val="6000"/>
              </a:lnSpc>
            </a:pPr>
            <a:r>
              <a:rPr lang="en-US" sz="6000">
                <a:solidFill>
                  <a:srgbClr val="4B3F02"/>
                </a:solidFill>
                <a:latin typeface="Childos Arabic"/>
                <a:ea typeface="Childos Arabic"/>
                <a:cs typeface="Childos Arabic"/>
                <a:sym typeface="Childos Arabic"/>
              </a:rPr>
              <a:t>TYPES OF DISCRIMINATION</a:t>
            </a:r>
          </a:p>
        </p:txBody>
      </p:sp>
      <p:sp>
        <p:nvSpPr>
          <p:cNvPr id="9" name="Freeform 9"/>
          <p:cNvSpPr/>
          <p:nvPr/>
        </p:nvSpPr>
        <p:spPr>
          <a:xfrm>
            <a:off x="13707236" y="8375177"/>
            <a:ext cx="4142711" cy="1351559"/>
          </a:xfrm>
          <a:custGeom>
            <a:avLst/>
            <a:gdLst/>
            <a:ahLst/>
            <a:cxnLst/>
            <a:rect l="l" t="t" r="r" b="b"/>
            <a:pathLst>
              <a:path w="4142711" h="1351559">
                <a:moveTo>
                  <a:pt x="0" y="0"/>
                </a:moveTo>
                <a:lnTo>
                  <a:pt x="4142711" y="0"/>
                </a:lnTo>
                <a:lnTo>
                  <a:pt x="4142711" y="1351560"/>
                </a:lnTo>
                <a:lnTo>
                  <a:pt x="0" y="1351560"/>
                </a:lnTo>
                <a:lnTo>
                  <a:pt x="0" y="0"/>
                </a:lnTo>
                <a:close/>
              </a:path>
            </a:pathLst>
          </a:custGeom>
          <a:blipFill>
            <a:blip r:embed="rId13"/>
            <a:stretch>
              <a:fillRect/>
            </a:stretch>
          </a:blipFill>
        </p:spPr>
        <p:txBody>
          <a:bodyPr/>
          <a:lstStyle/>
          <a:p>
            <a:endParaRPr lang="en-C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ECA1"/>
        </a:solidFill>
        <a:effectLst/>
      </p:bgPr>
    </p:bg>
    <p:spTree>
      <p:nvGrpSpPr>
        <p:cNvPr id="1" name=""/>
        <p:cNvGrpSpPr/>
        <p:nvPr/>
      </p:nvGrpSpPr>
      <p:grpSpPr>
        <a:xfrm>
          <a:off x="0" y="0"/>
          <a:ext cx="0" cy="0"/>
          <a:chOff x="0" y="0"/>
          <a:chExt cx="0" cy="0"/>
        </a:xfrm>
      </p:grpSpPr>
      <p:sp>
        <p:nvSpPr>
          <p:cNvPr id="2" name="Freeform 2"/>
          <p:cNvSpPr/>
          <p:nvPr/>
        </p:nvSpPr>
        <p:spPr>
          <a:xfrm>
            <a:off x="2615423" y="1485900"/>
            <a:ext cx="14643877" cy="8017523"/>
          </a:xfrm>
          <a:custGeom>
            <a:avLst/>
            <a:gdLst/>
            <a:ahLst/>
            <a:cxnLst/>
            <a:rect l="l" t="t" r="r" b="b"/>
            <a:pathLst>
              <a:path w="14643877" h="8017523">
                <a:moveTo>
                  <a:pt x="0" y="0"/>
                </a:moveTo>
                <a:lnTo>
                  <a:pt x="14643877" y="0"/>
                </a:lnTo>
                <a:lnTo>
                  <a:pt x="14643877" y="8017523"/>
                </a:lnTo>
                <a:lnTo>
                  <a:pt x="0" y="801752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7849322">
            <a:off x="-1231617" y="-2210977"/>
            <a:ext cx="4048964" cy="4968054"/>
          </a:xfrm>
          <a:custGeom>
            <a:avLst/>
            <a:gdLst/>
            <a:ahLst/>
            <a:cxnLst/>
            <a:rect l="l" t="t" r="r" b="b"/>
            <a:pathLst>
              <a:path w="4048964" h="4968054">
                <a:moveTo>
                  <a:pt x="0" y="0"/>
                </a:moveTo>
                <a:lnTo>
                  <a:pt x="4048965" y="0"/>
                </a:lnTo>
                <a:lnTo>
                  <a:pt x="4048965" y="4968054"/>
                </a:lnTo>
                <a:lnTo>
                  <a:pt x="0" y="496805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rot="2366815">
            <a:off x="-2538733" y="7841699"/>
            <a:ext cx="7548972" cy="1550971"/>
          </a:xfrm>
          <a:custGeom>
            <a:avLst/>
            <a:gdLst/>
            <a:ahLst/>
            <a:cxnLst/>
            <a:rect l="l" t="t" r="r" b="b"/>
            <a:pathLst>
              <a:path w="7548972" h="1550971">
                <a:moveTo>
                  <a:pt x="0" y="0"/>
                </a:moveTo>
                <a:lnTo>
                  <a:pt x="7548972" y="0"/>
                </a:lnTo>
                <a:lnTo>
                  <a:pt x="7548972" y="1550971"/>
                </a:lnTo>
                <a:lnTo>
                  <a:pt x="0" y="1550971"/>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a:off x="-509277" y="7692186"/>
            <a:ext cx="2604285" cy="2594814"/>
          </a:xfrm>
          <a:custGeom>
            <a:avLst/>
            <a:gdLst/>
            <a:ahLst/>
            <a:cxnLst/>
            <a:rect l="l" t="t" r="r" b="b"/>
            <a:pathLst>
              <a:path w="2604285" h="2594814">
                <a:moveTo>
                  <a:pt x="0" y="0"/>
                </a:moveTo>
                <a:lnTo>
                  <a:pt x="2604285" y="0"/>
                </a:lnTo>
                <a:lnTo>
                  <a:pt x="2604285" y="2594814"/>
                </a:lnTo>
                <a:lnTo>
                  <a:pt x="0" y="259481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6" name="TextBox 6"/>
          <p:cNvSpPr txBox="1"/>
          <p:nvPr/>
        </p:nvSpPr>
        <p:spPr>
          <a:xfrm>
            <a:off x="3137058" y="2684379"/>
            <a:ext cx="13600607" cy="6305214"/>
          </a:xfrm>
          <a:prstGeom prst="rect">
            <a:avLst/>
          </a:prstGeom>
        </p:spPr>
        <p:txBody>
          <a:bodyPr lIns="0" tIns="0" rIns="0" bIns="0" rtlCol="0" anchor="t">
            <a:spAutoFit/>
          </a:bodyPr>
          <a:lstStyle/>
          <a:p>
            <a:pPr marL="935787" lvl="1" indent="-467894" algn="l">
              <a:lnSpc>
                <a:spcPts val="4334"/>
              </a:lnSpc>
              <a:buFont typeface="Arial"/>
              <a:buChar char="•"/>
            </a:pPr>
            <a:r>
              <a:rPr lang="en-US" sz="4334" spc="21">
                <a:solidFill>
                  <a:srgbClr val="4B3F02"/>
                </a:solidFill>
                <a:latin typeface="Childos Arabic"/>
                <a:ea typeface="Childos Arabic"/>
                <a:cs typeface="Childos Arabic"/>
                <a:sym typeface="Childos Arabic"/>
              </a:rPr>
              <a:t>Forms of discrimination based on sexual orientation (who you like and who you are attracted to)</a:t>
            </a:r>
          </a:p>
          <a:p>
            <a:pPr marL="1871574" lvl="2" indent="-623858" algn="l">
              <a:lnSpc>
                <a:spcPts val="4334"/>
              </a:lnSpc>
              <a:buFont typeface="Arial"/>
              <a:buChar char="⚬"/>
            </a:pPr>
            <a:r>
              <a:rPr lang="en-US" sz="4334" b="1" spc="21">
                <a:solidFill>
                  <a:srgbClr val="4B3F02"/>
                </a:solidFill>
                <a:latin typeface="Childos Arabic Bold"/>
                <a:ea typeface="Childos Arabic Bold"/>
                <a:cs typeface="Childos Arabic Bold"/>
                <a:sym typeface="Childos Arabic Bold"/>
              </a:rPr>
              <a:t>Homophobia/ Biphobia</a:t>
            </a:r>
            <a:r>
              <a:rPr lang="en-US" sz="4334" spc="21">
                <a:solidFill>
                  <a:srgbClr val="4B3F02"/>
                </a:solidFill>
                <a:latin typeface="Childos Arabic"/>
                <a:ea typeface="Childos Arabic"/>
                <a:cs typeface="Childos Arabic"/>
                <a:sym typeface="Childos Arabic"/>
              </a:rPr>
              <a:t>: All negative attitudes that may lead to rejection and discrimination against gay, lesbian, bisexual, and two-spirit people.</a:t>
            </a:r>
          </a:p>
          <a:p>
            <a:pPr algn="l">
              <a:lnSpc>
                <a:spcPts val="4334"/>
              </a:lnSpc>
            </a:pPr>
            <a:endParaRPr lang="en-US" sz="4334" spc="21">
              <a:solidFill>
                <a:srgbClr val="4B3F02"/>
              </a:solidFill>
              <a:latin typeface="Childos Arabic"/>
              <a:ea typeface="Childos Arabic"/>
              <a:cs typeface="Childos Arabic"/>
              <a:sym typeface="Childos Arabic"/>
            </a:endParaRPr>
          </a:p>
          <a:p>
            <a:pPr algn="ctr">
              <a:lnSpc>
                <a:spcPts val="4137"/>
              </a:lnSpc>
            </a:pPr>
            <a:r>
              <a:rPr lang="en-US" sz="4137" b="1" spc="20">
                <a:solidFill>
                  <a:srgbClr val="4B3F02"/>
                </a:solidFill>
                <a:latin typeface="Childos Arabic Bold"/>
                <a:ea typeface="Childos Arabic Bold"/>
                <a:cs typeface="Childos Arabic Bold"/>
                <a:sym typeface="Childos Arabic Bold"/>
              </a:rPr>
              <a:t>Heterosexism</a:t>
            </a:r>
            <a:r>
              <a:rPr lang="en-US" sz="4137" spc="20">
                <a:solidFill>
                  <a:srgbClr val="4B3F02"/>
                </a:solidFill>
                <a:latin typeface="Childos Arabic"/>
                <a:ea typeface="Childos Arabic"/>
                <a:cs typeface="Childos Arabic"/>
                <a:sym typeface="Childos Arabic"/>
              </a:rPr>
              <a:t>: The belief that heterosexuality (attraction to the opposite sex) is superior to other sexual orientations. </a:t>
            </a:r>
          </a:p>
          <a:p>
            <a:pPr algn="ctr">
              <a:lnSpc>
                <a:spcPts val="4437"/>
              </a:lnSpc>
            </a:pPr>
            <a:endParaRPr lang="en-US" sz="4137" spc="20">
              <a:solidFill>
                <a:srgbClr val="4B3F02"/>
              </a:solidFill>
              <a:latin typeface="Childos Arabic"/>
              <a:ea typeface="Childos Arabic"/>
              <a:cs typeface="Childos Arabic"/>
              <a:sym typeface="Childos Arabic"/>
            </a:endParaRPr>
          </a:p>
          <a:p>
            <a:pPr algn="ctr">
              <a:lnSpc>
                <a:spcPts val="5389"/>
              </a:lnSpc>
            </a:pPr>
            <a:endParaRPr lang="en-US" sz="4137" spc="20">
              <a:solidFill>
                <a:srgbClr val="4B3F02"/>
              </a:solidFill>
              <a:latin typeface="Childos Arabic"/>
              <a:ea typeface="Childos Arabic"/>
              <a:cs typeface="Childos Arabic"/>
              <a:sym typeface="Childos Arabic"/>
            </a:endParaRPr>
          </a:p>
          <a:p>
            <a:pPr algn="ctr">
              <a:lnSpc>
                <a:spcPts val="5389"/>
              </a:lnSpc>
            </a:pPr>
            <a:endParaRPr lang="en-US" sz="4137" spc="20">
              <a:solidFill>
                <a:srgbClr val="4B3F02"/>
              </a:solidFill>
              <a:latin typeface="Childos Arabic"/>
              <a:ea typeface="Childos Arabic"/>
              <a:cs typeface="Childos Arabic"/>
              <a:sym typeface="Childos Arabic"/>
            </a:endParaRPr>
          </a:p>
        </p:txBody>
      </p:sp>
      <p:sp>
        <p:nvSpPr>
          <p:cNvPr id="7" name="Freeform 7"/>
          <p:cNvSpPr/>
          <p:nvPr/>
        </p:nvSpPr>
        <p:spPr>
          <a:xfrm>
            <a:off x="13427793" y="8313813"/>
            <a:ext cx="4142711" cy="1351559"/>
          </a:xfrm>
          <a:custGeom>
            <a:avLst/>
            <a:gdLst/>
            <a:ahLst/>
            <a:cxnLst/>
            <a:rect l="l" t="t" r="r" b="b"/>
            <a:pathLst>
              <a:path w="4142711" h="1351559">
                <a:moveTo>
                  <a:pt x="0" y="0"/>
                </a:moveTo>
                <a:lnTo>
                  <a:pt x="4142711" y="0"/>
                </a:lnTo>
                <a:lnTo>
                  <a:pt x="4142711" y="1351559"/>
                </a:lnTo>
                <a:lnTo>
                  <a:pt x="0" y="1351559"/>
                </a:lnTo>
                <a:lnTo>
                  <a:pt x="0" y="0"/>
                </a:lnTo>
                <a:close/>
              </a:path>
            </a:pathLst>
          </a:custGeom>
          <a:blipFill>
            <a:blip r:embed="rId11"/>
            <a:stretch>
              <a:fillRect/>
            </a:stretch>
          </a:blipFill>
        </p:spPr>
        <p:txBody>
          <a:bodyPr/>
          <a:lstStyle/>
          <a:p>
            <a:endParaRPr lang="en-CA"/>
          </a:p>
        </p:txBody>
      </p:sp>
      <p:sp>
        <p:nvSpPr>
          <p:cNvPr id="8" name="Freeform 8"/>
          <p:cNvSpPr/>
          <p:nvPr/>
        </p:nvSpPr>
        <p:spPr>
          <a:xfrm>
            <a:off x="8267688" y="7299905"/>
            <a:ext cx="3339347" cy="2987095"/>
          </a:xfrm>
          <a:custGeom>
            <a:avLst/>
            <a:gdLst/>
            <a:ahLst/>
            <a:cxnLst/>
            <a:rect l="l" t="t" r="r" b="b"/>
            <a:pathLst>
              <a:path w="3339347" h="2987095">
                <a:moveTo>
                  <a:pt x="0" y="0"/>
                </a:moveTo>
                <a:lnTo>
                  <a:pt x="3339347" y="0"/>
                </a:lnTo>
                <a:lnTo>
                  <a:pt x="3339347" y="2987095"/>
                </a:lnTo>
                <a:lnTo>
                  <a:pt x="0" y="2987095"/>
                </a:lnTo>
                <a:lnTo>
                  <a:pt x="0" y="0"/>
                </a:lnTo>
                <a:close/>
              </a:path>
            </a:pathLst>
          </a:custGeom>
          <a:blipFill>
            <a:blip r:embed="rId12"/>
            <a:stretch>
              <a:fillRect/>
            </a:stretch>
          </a:blipFill>
        </p:spPr>
        <p:txBody>
          <a:bodyPr/>
          <a:lstStyle/>
          <a:p>
            <a:endParaRPr lang="en-CA"/>
          </a:p>
        </p:txBody>
      </p:sp>
      <p:sp>
        <p:nvSpPr>
          <p:cNvPr id="9" name="TextBox 9"/>
          <p:cNvSpPr txBox="1"/>
          <p:nvPr/>
        </p:nvSpPr>
        <p:spPr>
          <a:xfrm>
            <a:off x="3251426" y="619125"/>
            <a:ext cx="12711647" cy="866775"/>
          </a:xfrm>
          <a:prstGeom prst="rect">
            <a:avLst/>
          </a:prstGeom>
        </p:spPr>
        <p:txBody>
          <a:bodyPr lIns="0" tIns="0" rIns="0" bIns="0" rtlCol="0" anchor="t">
            <a:spAutoFit/>
          </a:bodyPr>
          <a:lstStyle/>
          <a:p>
            <a:pPr algn="ctr">
              <a:lnSpc>
                <a:spcPts val="6000"/>
              </a:lnSpc>
            </a:pPr>
            <a:r>
              <a:rPr lang="en-US" sz="6000">
                <a:solidFill>
                  <a:srgbClr val="4B3F02"/>
                </a:solidFill>
                <a:latin typeface="Childos Arabic"/>
                <a:ea typeface="Childos Arabic"/>
                <a:cs typeface="Childos Arabic"/>
                <a:sym typeface="Childos Arabic"/>
              </a:rPr>
              <a:t>TYPES OF DISCRIMINATION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ADE6D"/>
        </a:solidFill>
        <a:effectLst/>
      </p:bgPr>
    </p:bg>
    <p:spTree>
      <p:nvGrpSpPr>
        <p:cNvPr id="1" name=""/>
        <p:cNvGrpSpPr/>
        <p:nvPr/>
      </p:nvGrpSpPr>
      <p:grpSpPr>
        <a:xfrm>
          <a:off x="0" y="0"/>
          <a:ext cx="0" cy="0"/>
          <a:chOff x="0" y="0"/>
          <a:chExt cx="0" cy="0"/>
        </a:xfrm>
      </p:grpSpPr>
      <p:sp>
        <p:nvSpPr>
          <p:cNvPr id="2" name="Freeform 2"/>
          <p:cNvSpPr/>
          <p:nvPr/>
        </p:nvSpPr>
        <p:spPr>
          <a:xfrm>
            <a:off x="-229161" y="-195178"/>
            <a:ext cx="2812893" cy="3689040"/>
          </a:xfrm>
          <a:custGeom>
            <a:avLst/>
            <a:gdLst/>
            <a:ahLst/>
            <a:cxnLst/>
            <a:rect l="l" t="t" r="r" b="b"/>
            <a:pathLst>
              <a:path w="2812893" h="3689040">
                <a:moveTo>
                  <a:pt x="0" y="0"/>
                </a:moveTo>
                <a:lnTo>
                  <a:pt x="2812893" y="0"/>
                </a:lnTo>
                <a:lnTo>
                  <a:pt x="2812893" y="3689040"/>
                </a:lnTo>
                <a:lnTo>
                  <a:pt x="0" y="368904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Freeform 3"/>
          <p:cNvSpPr/>
          <p:nvPr/>
        </p:nvSpPr>
        <p:spPr>
          <a:xfrm>
            <a:off x="-548736" y="-195178"/>
            <a:ext cx="2978182" cy="2967352"/>
          </a:xfrm>
          <a:custGeom>
            <a:avLst/>
            <a:gdLst/>
            <a:ahLst/>
            <a:cxnLst/>
            <a:rect l="l" t="t" r="r" b="b"/>
            <a:pathLst>
              <a:path w="2978182" h="2967352">
                <a:moveTo>
                  <a:pt x="0" y="0"/>
                </a:moveTo>
                <a:lnTo>
                  <a:pt x="2978183" y="0"/>
                </a:lnTo>
                <a:lnTo>
                  <a:pt x="2978183" y="2967352"/>
                </a:lnTo>
                <a:lnTo>
                  <a:pt x="0" y="296735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 name="Freeform 4"/>
          <p:cNvSpPr/>
          <p:nvPr/>
        </p:nvSpPr>
        <p:spPr>
          <a:xfrm>
            <a:off x="5178435" y="1919729"/>
            <a:ext cx="7931130" cy="5631102"/>
          </a:xfrm>
          <a:custGeom>
            <a:avLst/>
            <a:gdLst/>
            <a:ahLst/>
            <a:cxnLst/>
            <a:rect l="l" t="t" r="r" b="b"/>
            <a:pathLst>
              <a:path w="7931130" h="5631102">
                <a:moveTo>
                  <a:pt x="0" y="0"/>
                </a:moveTo>
                <a:lnTo>
                  <a:pt x="7931130" y="0"/>
                </a:lnTo>
                <a:lnTo>
                  <a:pt x="7931130" y="5631103"/>
                </a:lnTo>
                <a:lnTo>
                  <a:pt x="0" y="5631103"/>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 name="TextBox 5"/>
          <p:cNvSpPr txBox="1"/>
          <p:nvPr/>
        </p:nvSpPr>
        <p:spPr>
          <a:xfrm rot="-3486">
            <a:off x="5365732" y="3259567"/>
            <a:ext cx="7556294" cy="3032126"/>
          </a:xfrm>
          <a:prstGeom prst="rect">
            <a:avLst/>
          </a:prstGeom>
        </p:spPr>
        <p:txBody>
          <a:bodyPr lIns="0" tIns="0" rIns="0" bIns="0" rtlCol="0" anchor="t">
            <a:spAutoFit/>
          </a:bodyPr>
          <a:lstStyle/>
          <a:p>
            <a:pPr algn="ctr">
              <a:lnSpc>
                <a:spcPts val="11899"/>
              </a:lnSpc>
              <a:spcBef>
                <a:spcPct val="0"/>
              </a:spcBef>
            </a:pPr>
            <a:r>
              <a:rPr lang="en-US" sz="8499" spc="42">
                <a:solidFill>
                  <a:srgbClr val="4B3F02"/>
                </a:solidFill>
                <a:latin typeface="Childos Arabic"/>
                <a:ea typeface="Childos Arabic"/>
                <a:cs typeface="Childos Arabic"/>
                <a:sym typeface="Childos Arabic"/>
              </a:rPr>
              <a:t>Respect for Sexual Diversity</a:t>
            </a:r>
          </a:p>
        </p:txBody>
      </p:sp>
      <p:sp>
        <p:nvSpPr>
          <p:cNvPr id="6" name="Freeform 6"/>
          <p:cNvSpPr/>
          <p:nvPr/>
        </p:nvSpPr>
        <p:spPr>
          <a:xfrm>
            <a:off x="-1991337" y="8077632"/>
            <a:ext cx="3982673" cy="3968191"/>
          </a:xfrm>
          <a:custGeom>
            <a:avLst/>
            <a:gdLst/>
            <a:ahLst/>
            <a:cxnLst/>
            <a:rect l="l" t="t" r="r" b="b"/>
            <a:pathLst>
              <a:path w="3982673" h="3968191">
                <a:moveTo>
                  <a:pt x="0" y="0"/>
                </a:moveTo>
                <a:lnTo>
                  <a:pt x="3982674" y="0"/>
                </a:lnTo>
                <a:lnTo>
                  <a:pt x="3982674" y="3968190"/>
                </a:lnTo>
                <a:lnTo>
                  <a:pt x="0" y="396819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7" name="Freeform 7"/>
          <p:cNvSpPr/>
          <p:nvPr/>
        </p:nvSpPr>
        <p:spPr>
          <a:xfrm>
            <a:off x="13427793" y="8313813"/>
            <a:ext cx="4142711" cy="1351559"/>
          </a:xfrm>
          <a:custGeom>
            <a:avLst/>
            <a:gdLst/>
            <a:ahLst/>
            <a:cxnLst/>
            <a:rect l="l" t="t" r="r" b="b"/>
            <a:pathLst>
              <a:path w="4142711" h="1351559">
                <a:moveTo>
                  <a:pt x="0" y="0"/>
                </a:moveTo>
                <a:lnTo>
                  <a:pt x="4142711" y="0"/>
                </a:lnTo>
                <a:lnTo>
                  <a:pt x="4142711" y="1351559"/>
                </a:lnTo>
                <a:lnTo>
                  <a:pt x="0" y="1351559"/>
                </a:lnTo>
                <a:lnTo>
                  <a:pt x="0" y="0"/>
                </a:lnTo>
                <a:close/>
              </a:path>
            </a:pathLst>
          </a:custGeom>
          <a:blipFill>
            <a:blip r:embed="rId8"/>
            <a:stretch>
              <a:fillRect/>
            </a:stretch>
          </a:blipFill>
        </p:spPr>
        <p:txBody>
          <a:bodyPr/>
          <a:lstStyle/>
          <a:p>
            <a:endParaRPr lang="en-C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D93E"/>
        </a:solidFill>
        <a:effectLst/>
      </p:bgPr>
    </p:bg>
    <p:spTree>
      <p:nvGrpSpPr>
        <p:cNvPr id="1" name=""/>
        <p:cNvGrpSpPr/>
        <p:nvPr/>
      </p:nvGrpSpPr>
      <p:grpSpPr>
        <a:xfrm>
          <a:off x="0" y="0"/>
          <a:ext cx="0" cy="0"/>
          <a:chOff x="0" y="0"/>
          <a:chExt cx="0" cy="0"/>
        </a:xfrm>
      </p:grpSpPr>
      <p:sp>
        <p:nvSpPr>
          <p:cNvPr id="2" name="Freeform 2"/>
          <p:cNvSpPr/>
          <p:nvPr/>
        </p:nvSpPr>
        <p:spPr>
          <a:xfrm>
            <a:off x="378939" y="1028700"/>
            <a:ext cx="16880361" cy="8967692"/>
          </a:xfrm>
          <a:custGeom>
            <a:avLst/>
            <a:gdLst/>
            <a:ahLst/>
            <a:cxnLst/>
            <a:rect l="l" t="t" r="r" b="b"/>
            <a:pathLst>
              <a:path w="16880361" h="8967692">
                <a:moveTo>
                  <a:pt x="0" y="0"/>
                </a:moveTo>
                <a:lnTo>
                  <a:pt x="16880361" y="0"/>
                </a:lnTo>
                <a:lnTo>
                  <a:pt x="16880361" y="8967692"/>
                </a:lnTo>
                <a:lnTo>
                  <a:pt x="0" y="896769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2224529">
            <a:off x="-6115474" y="7421082"/>
            <a:ext cx="11273189" cy="2316128"/>
          </a:xfrm>
          <a:custGeom>
            <a:avLst/>
            <a:gdLst/>
            <a:ahLst/>
            <a:cxnLst/>
            <a:rect l="l" t="t" r="r" b="b"/>
            <a:pathLst>
              <a:path w="11273189" h="2316128">
                <a:moveTo>
                  <a:pt x="0" y="0"/>
                </a:moveTo>
                <a:lnTo>
                  <a:pt x="11273190" y="0"/>
                </a:lnTo>
                <a:lnTo>
                  <a:pt x="11273190" y="2316128"/>
                </a:lnTo>
                <a:lnTo>
                  <a:pt x="0" y="231612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a:off x="-1478445" y="7407670"/>
            <a:ext cx="3714768" cy="3701259"/>
          </a:xfrm>
          <a:custGeom>
            <a:avLst/>
            <a:gdLst/>
            <a:ahLst/>
            <a:cxnLst/>
            <a:rect l="l" t="t" r="r" b="b"/>
            <a:pathLst>
              <a:path w="3714768" h="3701259">
                <a:moveTo>
                  <a:pt x="0" y="0"/>
                </a:moveTo>
                <a:lnTo>
                  <a:pt x="3714768" y="0"/>
                </a:lnTo>
                <a:lnTo>
                  <a:pt x="3714768" y="3701260"/>
                </a:lnTo>
                <a:lnTo>
                  <a:pt x="0" y="370126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TextBox 5"/>
          <p:cNvSpPr txBox="1"/>
          <p:nvPr/>
        </p:nvSpPr>
        <p:spPr>
          <a:xfrm>
            <a:off x="1014822" y="2529296"/>
            <a:ext cx="15608596" cy="7467096"/>
          </a:xfrm>
          <a:prstGeom prst="rect">
            <a:avLst/>
          </a:prstGeom>
        </p:spPr>
        <p:txBody>
          <a:bodyPr lIns="0" tIns="0" rIns="0" bIns="0" rtlCol="0" anchor="t">
            <a:spAutoFit/>
          </a:bodyPr>
          <a:lstStyle/>
          <a:p>
            <a:pPr algn="ctr">
              <a:lnSpc>
                <a:spcPts val="3688"/>
              </a:lnSpc>
            </a:pPr>
            <a:endParaRPr/>
          </a:p>
          <a:p>
            <a:pPr marL="796398" lvl="1" indent="-398199" algn="ctr">
              <a:lnSpc>
                <a:spcPts val="3688"/>
              </a:lnSpc>
              <a:buFont typeface="Arial"/>
              <a:buChar char="•"/>
            </a:pPr>
            <a:r>
              <a:rPr lang="en-US" sz="3688">
                <a:solidFill>
                  <a:srgbClr val="4B3F02"/>
                </a:solidFill>
                <a:latin typeface="Childos Arabic"/>
                <a:ea typeface="Childos Arabic"/>
                <a:cs typeface="Childos Arabic"/>
                <a:sym typeface="Childos Arabic"/>
              </a:rPr>
              <a:t>Accepting others as they are.</a:t>
            </a:r>
          </a:p>
          <a:p>
            <a:pPr marL="796398" lvl="1" indent="-398199" algn="ctr">
              <a:lnSpc>
                <a:spcPts val="3688"/>
              </a:lnSpc>
              <a:buFont typeface="Arial"/>
              <a:buChar char="•"/>
            </a:pPr>
            <a:r>
              <a:rPr lang="en-US" sz="3688">
                <a:solidFill>
                  <a:srgbClr val="4B3F02"/>
                </a:solidFill>
                <a:latin typeface="Childos Arabic"/>
                <a:ea typeface="Childos Arabic"/>
                <a:cs typeface="Childos Arabic"/>
                <a:sym typeface="Childos Arabic"/>
              </a:rPr>
              <a:t>Apologize if you have done or said something wrong to someone and acknowledge your mistakes.</a:t>
            </a:r>
          </a:p>
          <a:p>
            <a:pPr marL="796398" lvl="1" indent="-398199" algn="ctr">
              <a:lnSpc>
                <a:spcPts val="3688"/>
              </a:lnSpc>
              <a:buFont typeface="Arial"/>
              <a:buChar char="•"/>
            </a:pPr>
            <a:r>
              <a:rPr lang="en-US" sz="3688">
                <a:solidFill>
                  <a:srgbClr val="4B3F02"/>
                </a:solidFill>
                <a:latin typeface="Childos Arabic"/>
                <a:ea typeface="Childos Arabic"/>
                <a:cs typeface="Childos Arabic"/>
                <a:sym typeface="Childos Arabic"/>
              </a:rPr>
              <a:t>Get to know people and try to understand the other person instead of judging them.</a:t>
            </a:r>
          </a:p>
          <a:p>
            <a:pPr marL="796398" lvl="1" indent="-398199" algn="ctr">
              <a:lnSpc>
                <a:spcPts val="3688"/>
              </a:lnSpc>
              <a:buFont typeface="Arial"/>
              <a:buChar char="•"/>
            </a:pPr>
            <a:r>
              <a:rPr lang="en-US" sz="3688">
                <a:solidFill>
                  <a:srgbClr val="4B3F02"/>
                </a:solidFill>
                <a:latin typeface="Childos Arabic"/>
                <a:ea typeface="Childos Arabic"/>
                <a:cs typeface="Childos Arabic"/>
                <a:sym typeface="Childos Arabic"/>
              </a:rPr>
              <a:t>Defending and supporting the person who is being discriminated against.</a:t>
            </a:r>
          </a:p>
          <a:p>
            <a:pPr marL="1592795" lvl="2" indent="-530932" algn="ctr">
              <a:lnSpc>
                <a:spcPts val="3688"/>
              </a:lnSpc>
              <a:buFont typeface="Arial"/>
              <a:buChar char="⚬"/>
            </a:pPr>
            <a:r>
              <a:rPr lang="en-US" sz="3688">
                <a:solidFill>
                  <a:srgbClr val="4B3F02"/>
                </a:solidFill>
                <a:latin typeface="Childos Arabic"/>
                <a:ea typeface="Childos Arabic"/>
                <a:cs typeface="Childos Arabic"/>
                <a:sym typeface="Childos Arabic"/>
              </a:rPr>
              <a:t>Support the person who is being discriminated against by sharing what you have seen or heard.</a:t>
            </a:r>
          </a:p>
          <a:p>
            <a:pPr marL="1592795" lvl="2" indent="-530932" algn="ctr">
              <a:lnSpc>
                <a:spcPts val="3688"/>
              </a:lnSpc>
              <a:buFont typeface="Arial"/>
              <a:buChar char="⚬"/>
            </a:pPr>
            <a:r>
              <a:rPr lang="en-US" sz="3688">
                <a:solidFill>
                  <a:srgbClr val="4B3F02"/>
                </a:solidFill>
                <a:latin typeface="Childos Arabic"/>
                <a:ea typeface="Childos Arabic"/>
                <a:cs typeface="Childos Arabic"/>
                <a:sym typeface="Childos Arabic"/>
              </a:rPr>
              <a:t>Speak out against unacceptable acts of discrimination and inequality.</a:t>
            </a:r>
          </a:p>
          <a:p>
            <a:pPr marL="796398" lvl="1" indent="-398199" algn="ctr">
              <a:lnSpc>
                <a:spcPts val="3688"/>
              </a:lnSpc>
              <a:buFont typeface="Arial"/>
              <a:buChar char="•"/>
            </a:pPr>
            <a:r>
              <a:rPr lang="en-US" sz="3688">
                <a:solidFill>
                  <a:srgbClr val="4B3F02"/>
                </a:solidFill>
                <a:latin typeface="Childos Arabic"/>
                <a:ea typeface="Childos Arabic"/>
                <a:cs typeface="Childos Arabic"/>
                <a:sym typeface="Childos Arabic"/>
              </a:rPr>
              <a:t>Seek help from family, school staff, a trusted adult, friends, advocates, a crisis line, etc.</a:t>
            </a:r>
          </a:p>
          <a:p>
            <a:pPr algn="ctr">
              <a:lnSpc>
                <a:spcPts val="3688"/>
              </a:lnSpc>
            </a:pPr>
            <a:endParaRPr lang="en-US" sz="3688">
              <a:solidFill>
                <a:srgbClr val="4B3F02"/>
              </a:solidFill>
              <a:latin typeface="Childos Arabic"/>
              <a:ea typeface="Childos Arabic"/>
              <a:cs typeface="Childos Arabic"/>
              <a:sym typeface="Childos Arabic"/>
            </a:endParaRPr>
          </a:p>
          <a:p>
            <a:pPr algn="ctr">
              <a:lnSpc>
                <a:spcPts val="3688"/>
              </a:lnSpc>
            </a:pPr>
            <a:endParaRPr lang="en-US" sz="3688">
              <a:solidFill>
                <a:srgbClr val="4B3F02"/>
              </a:solidFill>
              <a:latin typeface="Childos Arabic"/>
              <a:ea typeface="Childos Arabic"/>
              <a:cs typeface="Childos Arabic"/>
              <a:sym typeface="Childos Arabic"/>
            </a:endParaRPr>
          </a:p>
          <a:p>
            <a:pPr algn="ctr">
              <a:lnSpc>
                <a:spcPts val="3688"/>
              </a:lnSpc>
            </a:pPr>
            <a:endParaRPr lang="en-US" sz="3688">
              <a:solidFill>
                <a:srgbClr val="4B3F02"/>
              </a:solidFill>
              <a:latin typeface="Childos Arabic"/>
              <a:ea typeface="Childos Arabic"/>
              <a:cs typeface="Childos Arabic"/>
              <a:sym typeface="Childos Arabic"/>
            </a:endParaRPr>
          </a:p>
          <a:p>
            <a:pPr algn="ctr">
              <a:lnSpc>
                <a:spcPts val="3688"/>
              </a:lnSpc>
            </a:pPr>
            <a:endParaRPr lang="en-US" sz="3688">
              <a:solidFill>
                <a:srgbClr val="4B3F02"/>
              </a:solidFill>
              <a:latin typeface="Childos Arabic"/>
              <a:ea typeface="Childos Arabic"/>
              <a:cs typeface="Childos Arabic"/>
              <a:sym typeface="Childos Arabic"/>
            </a:endParaRPr>
          </a:p>
        </p:txBody>
      </p:sp>
      <p:sp>
        <p:nvSpPr>
          <p:cNvPr id="6" name="TextBox 6"/>
          <p:cNvSpPr txBox="1"/>
          <p:nvPr/>
        </p:nvSpPr>
        <p:spPr>
          <a:xfrm rot="-3486">
            <a:off x="4880710" y="453493"/>
            <a:ext cx="7876675" cy="1697653"/>
          </a:xfrm>
          <a:prstGeom prst="rect">
            <a:avLst/>
          </a:prstGeom>
        </p:spPr>
        <p:txBody>
          <a:bodyPr lIns="0" tIns="0" rIns="0" bIns="0" rtlCol="0" anchor="t">
            <a:spAutoFit/>
          </a:bodyPr>
          <a:lstStyle/>
          <a:p>
            <a:pPr algn="ctr">
              <a:lnSpc>
                <a:spcPts val="6605"/>
              </a:lnSpc>
              <a:spcBef>
                <a:spcPct val="0"/>
              </a:spcBef>
            </a:pPr>
            <a:r>
              <a:rPr lang="en-US" sz="4718" spc="23">
                <a:solidFill>
                  <a:srgbClr val="4B3F02"/>
                </a:solidFill>
                <a:latin typeface="Childos Arabic"/>
                <a:ea typeface="Childos Arabic"/>
                <a:cs typeface="Childos Arabic"/>
                <a:sym typeface="Childos Arabic"/>
              </a:rPr>
              <a:t>YOUR ROLE IN SITUATIONS OF DISCRIMINATION</a:t>
            </a:r>
          </a:p>
        </p:txBody>
      </p:sp>
      <p:sp>
        <p:nvSpPr>
          <p:cNvPr id="7" name="Freeform 7"/>
          <p:cNvSpPr/>
          <p:nvPr/>
        </p:nvSpPr>
        <p:spPr>
          <a:xfrm>
            <a:off x="13902412" y="263213"/>
            <a:ext cx="3075732" cy="3075732"/>
          </a:xfrm>
          <a:custGeom>
            <a:avLst/>
            <a:gdLst/>
            <a:ahLst/>
            <a:cxnLst/>
            <a:rect l="l" t="t" r="r" b="b"/>
            <a:pathLst>
              <a:path w="3075732" h="3075732">
                <a:moveTo>
                  <a:pt x="0" y="0"/>
                </a:moveTo>
                <a:lnTo>
                  <a:pt x="3075732" y="0"/>
                </a:lnTo>
                <a:lnTo>
                  <a:pt x="3075732" y="3075731"/>
                </a:lnTo>
                <a:lnTo>
                  <a:pt x="0" y="3075731"/>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8" name="Freeform 8"/>
          <p:cNvSpPr/>
          <p:nvPr/>
        </p:nvSpPr>
        <p:spPr>
          <a:xfrm>
            <a:off x="13427793" y="8313813"/>
            <a:ext cx="4142711" cy="1351559"/>
          </a:xfrm>
          <a:custGeom>
            <a:avLst/>
            <a:gdLst/>
            <a:ahLst/>
            <a:cxnLst/>
            <a:rect l="l" t="t" r="r" b="b"/>
            <a:pathLst>
              <a:path w="4142711" h="1351559">
                <a:moveTo>
                  <a:pt x="0" y="0"/>
                </a:moveTo>
                <a:lnTo>
                  <a:pt x="4142711" y="0"/>
                </a:lnTo>
                <a:lnTo>
                  <a:pt x="4142711" y="1351559"/>
                </a:lnTo>
                <a:lnTo>
                  <a:pt x="0" y="1351559"/>
                </a:lnTo>
                <a:lnTo>
                  <a:pt x="0" y="0"/>
                </a:lnTo>
                <a:close/>
              </a:path>
            </a:pathLst>
          </a:custGeom>
          <a:blipFill>
            <a:blip r:embed="rId11"/>
            <a:stretch>
              <a:fillRect/>
            </a:stretch>
          </a:blipFill>
        </p:spPr>
        <p:txBody>
          <a:bodyPr/>
          <a:lstStyle/>
          <a:p>
            <a:endParaRPr lang="en-C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D93E"/>
        </a:solidFill>
        <a:effectLst/>
      </p:bgPr>
    </p:bg>
    <p:spTree>
      <p:nvGrpSpPr>
        <p:cNvPr id="1" name=""/>
        <p:cNvGrpSpPr/>
        <p:nvPr/>
      </p:nvGrpSpPr>
      <p:grpSpPr>
        <a:xfrm>
          <a:off x="0" y="0"/>
          <a:ext cx="0" cy="0"/>
          <a:chOff x="0" y="0"/>
          <a:chExt cx="0" cy="0"/>
        </a:xfrm>
      </p:grpSpPr>
      <p:sp>
        <p:nvSpPr>
          <p:cNvPr id="2" name="Freeform 2"/>
          <p:cNvSpPr/>
          <p:nvPr/>
        </p:nvSpPr>
        <p:spPr>
          <a:xfrm>
            <a:off x="2682415" y="1792395"/>
            <a:ext cx="12923169" cy="7075435"/>
          </a:xfrm>
          <a:custGeom>
            <a:avLst/>
            <a:gdLst/>
            <a:ahLst/>
            <a:cxnLst/>
            <a:rect l="l" t="t" r="r" b="b"/>
            <a:pathLst>
              <a:path w="12923169" h="7075435">
                <a:moveTo>
                  <a:pt x="0" y="0"/>
                </a:moveTo>
                <a:lnTo>
                  <a:pt x="12923170" y="0"/>
                </a:lnTo>
                <a:lnTo>
                  <a:pt x="12923170" y="7075435"/>
                </a:lnTo>
                <a:lnTo>
                  <a:pt x="0" y="707543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TextBox 3"/>
          <p:cNvSpPr txBox="1"/>
          <p:nvPr/>
        </p:nvSpPr>
        <p:spPr>
          <a:xfrm>
            <a:off x="3666788" y="2463478"/>
            <a:ext cx="10645039" cy="5890269"/>
          </a:xfrm>
          <a:prstGeom prst="rect">
            <a:avLst/>
          </a:prstGeom>
        </p:spPr>
        <p:txBody>
          <a:bodyPr lIns="0" tIns="0" rIns="0" bIns="0" rtlCol="0" anchor="t">
            <a:spAutoFit/>
          </a:bodyPr>
          <a:lstStyle/>
          <a:p>
            <a:pPr algn="ctr">
              <a:lnSpc>
                <a:spcPts val="7746"/>
              </a:lnSpc>
              <a:spcBef>
                <a:spcPct val="0"/>
              </a:spcBef>
            </a:pPr>
            <a:r>
              <a:rPr lang="en-US" sz="5533" spc="27">
                <a:solidFill>
                  <a:srgbClr val="000000"/>
                </a:solidFill>
                <a:latin typeface="Childos Arabic"/>
                <a:ea typeface="Childos Arabic"/>
                <a:cs typeface="Childos Arabic"/>
                <a:sym typeface="Childos Arabic"/>
              </a:rPr>
              <a:t>All people are equal and it is unacceptable to be treated differently or to be considered inferior, regardless of sexual orientation, gender identity, or gender expression. </a:t>
            </a:r>
          </a:p>
        </p:txBody>
      </p:sp>
      <p:sp>
        <p:nvSpPr>
          <p:cNvPr id="4" name="Freeform 4"/>
          <p:cNvSpPr/>
          <p:nvPr/>
        </p:nvSpPr>
        <p:spPr>
          <a:xfrm>
            <a:off x="0" y="6673328"/>
            <a:ext cx="4716049" cy="3613672"/>
          </a:xfrm>
          <a:custGeom>
            <a:avLst/>
            <a:gdLst/>
            <a:ahLst/>
            <a:cxnLst/>
            <a:rect l="l" t="t" r="r" b="b"/>
            <a:pathLst>
              <a:path w="4716049" h="3613672">
                <a:moveTo>
                  <a:pt x="0" y="0"/>
                </a:moveTo>
                <a:lnTo>
                  <a:pt x="4716049" y="0"/>
                </a:lnTo>
                <a:lnTo>
                  <a:pt x="4716049" y="3613672"/>
                </a:lnTo>
                <a:lnTo>
                  <a:pt x="0" y="361367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5" name="Freeform 5"/>
          <p:cNvSpPr/>
          <p:nvPr/>
        </p:nvSpPr>
        <p:spPr>
          <a:xfrm>
            <a:off x="13619086" y="629379"/>
            <a:ext cx="3972998" cy="3972998"/>
          </a:xfrm>
          <a:custGeom>
            <a:avLst/>
            <a:gdLst/>
            <a:ahLst/>
            <a:cxnLst/>
            <a:rect l="l" t="t" r="r" b="b"/>
            <a:pathLst>
              <a:path w="3972998" h="3972998">
                <a:moveTo>
                  <a:pt x="0" y="0"/>
                </a:moveTo>
                <a:lnTo>
                  <a:pt x="3972998" y="0"/>
                </a:lnTo>
                <a:lnTo>
                  <a:pt x="3972998" y="3972998"/>
                </a:lnTo>
                <a:lnTo>
                  <a:pt x="0" y="397299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6" name="Freeform 6"/>
          <p:cNvSpPr/>
          <p:nvPr/>
        </p:nvSpPr>
        <p:spPr>
          <a:xfrm rot="-788076">
            <a:off x="1825047" y="1463384"/>
            <a:ext cx="2295850" cy="2304988"/>
          </a:xfrm>
          <a:custGeom>
            <a:avLst/>
            <a:gdLst/>
            <a:ahLst/>
            <a:cxnLst/>
            <a:rect l="l" t="t" r="r" b="b"/>
            <a:pathLst>
              <a:path w="2295850" h="2304988">
                <a:moveTo>
                  <a:pt x="0" y="0"/>
                </a:moveTo>
                <a:lnTo>
                  <a:pt x="2295851" y="0"/>
                </a:lnTo>
                <a:lnTo>
                  <a:pt x="2295851" y="2304988"/>
                </a:lnTo>
                <a:lnTo>
                  <a:pt x="0" y="2304988"/>
                </a:lnTo>
                <a:lnTo>
                  <a:pt x="0" y="0"/>
                </a:lnTo>
                <a:close/>
              </a:path>
            </a:pathLst>
          </a:custGeom>
          <a:blipFill>
            <a:blip r:embed="rId8">
              <a:extLst>
                <a:ext uri="{96DAC541-7B7A-43D3-8B79-37D633B846F1}">
                  <asvg:svgBlip xmlns:asvg="http://schemas.microsoft.com/office/drawing/2016/SVG/main" r:embed="rId9"/>
                </a:ext>
              </a:extLst>
            </a:blip>
            <a:stretch>
              <a:fillRect t="-2382" b="-23300"/>
            </a:stretch>
          </a:blipFill>
        </p:spPr>
        <p:txBody>
          <a:bodyPr/>
          <a:lstStyle/>
          <a:p>
            <a:endParaRPr lang="en-CA"/>
          </a:p>
        </p:txBody>
      </p:sp>
      <p:sp>
        <p:nvSpPr>
          <p:cNvPr id="7" name="Freeform 7"/>
          <p:cNvSpPr/>
          <p:nvPr/>
        </p:nvSpPr>
        <p:spPr>
          <a:xfrm>
            <a:off x="13427793" y="8313813"/>
            <a:ext cx="4142711" cy="1351559"/>
          </a:xfrm>
          <a:custGeom>
            <a:avLst/>
            <a:gdLst/>
            <a:ahLst/>
            <a:cxnLst/>
            <a:rect l="l" t="t" r="r" b="b"/>
            <a:pathLst>
              <a:path w="4142711" h="1351559">
                <a:moveTo>
                  <a:pt x="0" y="0"/>
                </a:moveTo>
                <a:lnTo>
                  <a:pt x="4142711" y="0"/>
                </a:lnTo>
                <a:lnTo>
                  <a:pt x="4142711" y="1351559"/>
                </a:lnTo>
                <a:lnTo>
                  <a:pt x="0" y="1351559"/>
                </a:lnTo>
                <a:lnTo>
                  <a:pt x="0" y="0"/>
                </a:lnTo>
                <a:close/>
              </a:path>
            </a:pathLst>
          </a:custGeom>
          <a:blipFill>
            <a:blip r:embed="rId10"/>
            <a:stretch>
              <a:fillRect/>
            </a:stretch>
          </a:blipFill>
        </p:spPr>
        <p:txBody>
          <a:bodyPr/>
          <a:lstStyle/>
          <a:p>
            <a:endParaRPr lang="en-C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D93E"/>
        </a:solidFill>
        <a:effectLst/>
      </p:bgPr>
    </p:bg>
    <p:spTree>
      <p:nvGrpSpPr>
        <p:cNvPr id="1" name=""/>
        <p:cNvGrpSpPr/>
        <p:nvPr/>
      </p:nvGrpSpPr>
      <p:grpSpPr>
        <a:xfrm>
          <a:off x="0" y="0"/>
          <a:ext cx="0" cy="0"/>
          <a:chOff x="0" y="0"/>
          <a:chExt cx="0" cy="0"/>
        </a:xfrm>
      </p:grpSpPr>
      <p:sp>
        <p:nvSpPr>
          <p:cNvPr id="2" name="Freeform 2"/>
          <p:cNvSpPr/>
          <p:nvPr/>
        </p:nvSpPr>
        <p:spPr>
          <a:xfrm>
            <a:off x="564967" y="1127528"/>
            <a:ext cx="16694333" cy="8868864"/>
          </a:xfrm>
          <a:custGeom>
            <a:avLst/>
            <a:gdLst/>
            <a:ahLst/>
            <a:cxnLst/>
            <a:rect l="l" t="t" r="r" b="b"/>
            <a:pathLst>
              <a:path w="16694333" h="8868864">
                <a:moveTo>
                  <a:pt x="0" y="0"/>
                </a:moveTo>
                <a:lnTo>
                  <a:pt x="16694333" y="0"/>
                </a:lnTo>
                <a:lnTo>
                  <a:pt x="16694333" y="8868864"/>
                </a:lnTo>
                <a:lnTo>
                  <a:pt x="0" y="886886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2224529">
            <a:off x="-6115474" y="7421082"/>
            <a:ext cx="11273189" cy="2316128"/>
          </a:xfrm>
          <a:custGeom>
            <a:avLst/>
            <a:gdLst/>
            <a:ahLst/>
            <a:cxnLst/>
            <a:rect l="l" t="t" r="r" b="b"/>
            <a:pathLst>
              <a:path w="11273189" h="2316128">
                <a:moveTo>
                  <a:pt x="0" y="0"/>
                </a:moveTo>
                <a:lnTo>
                  <a:pt x="11273190" y="0"/>
                </a:lnTo>
                <a:lnTo>
                  <a:pt x="11273190" y="2316128"/>
                </a:lnTo>
                <a:lnTo>
                  <a:pt x="0" y="231612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a:off x="-1478445" y="7407670"/>
            <a:ext cx="3714768" cy="3701259"/>
          </a:xfrm>
          <a:custGeom>
            <a:avLst/>
            <a:gdLst/>
            <a:ahLst/>
            <a:cxnLst/>
            <a:rect l="l" t="t" r="r" b="b"/>
            <a:pathLst>
              <a:path w="3714768" h="3701259">
                <a:moveTo>
                  <a:pt x="0" y="0"/>
                </a:moveTo>
                <a:lnTo>
                  <a:pt x="3714768" y="0"/>
                </a:lnTo>
                <a:lnTo>
                  <a:pt x="3714768" y="3701260"/>
                </a:lnTo>
                <a:lnTo>
                  <a:pt x="0" y="370126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TextBox 5"/>
          <p:cNvSpPr txBox="1"/>
          <p:nvPr/>
        </p:nvSpPr>
        <p:spPr>
          <a:xfrm>
            <a:off x="1028700" y="3023691"/>
            <a:ext cx="15608596" cy="5124163"/>
          </a:xfrm>
          <a:prstGeom prst="rect">
            <a:avLst/>
          </a:prstGeom>
        </p:spPr>
        <p:txBody>
          <a:bodyPr lIns="0" tIns="0" rIns="0" bIns="0" rtlCol="0" anchor="t">
            <a:spAutoFit/>
          </a:bodyPr>
          <a:lstStyle/>
          <a:p>
            <a:pPr marL="969113" lvl="1" indent="-484557" algn="ctr">
              <a:lnSpc>
                <a:spcPts val="4488"/>
              </a:lnSpc>
              <a:buFont typeface="Arial"/>
              <a:buChar char="•"/>
            </a:pPr>
            <a:r>
              <a:rPr lang="en-US" sz="4488">
                <a:solidFill>
                  <a:srgbClr val="4B3F02"/>
                </a:solidFill>
                <a:latin typeface="Childos Arabic"/>
                <a:ea typeface="Childos Arabic"/>
                <a:cs typeface="Childos Arabic"/>
                <a:sym typeface="Childos Arabic"/>
              </a:rPr>
              <a:t>Can you give an example where you have seen discrimination happen before?</a:t>
            </a:r>
          </a:p>
          <a:p>
            <a:pPr marL="969113" lvl="1" indent="-484557" algn="ctr">
              <a:lnSpc>
                <a:spcPts val="4488"/>
              </a:lnSpc>
              <a:buFont typeface="Arial"/>
              <a:buChar char="•"/>
            </a:pPr>
            <a:r>
              <a:rPr lang="en-US" sz="4488">
                <a:solidFill>
                  <a:srgbClr val="4B3F02"/>
                </a:solidFill>
                <a:latin typeface="Childos Arabic"/>
                <a:ea typeface="Childos Arabic"/>
                <a:cs typeface="Childos Arabic"/>
                <a:sym typeface="Childos Arabic"/>
              </a:rPr>
              <a:t>How does a person or a group being discriminated against affect everyone?</a:t>
            </a:r>
          </a:p>
          <a:p>
            <a:pPr marL="969113" lvl="1" indent="-484557" algn="ctr">
              <a:lnSpc>
                <a:spcPts val="4488"/>
              </a:lnSpc>
              <a:buFont typeface="Arial"/>
              <a:buChar char="•"/>
            </a:pPr>
            <a:r>
              <a:rPr lang="en-US" sz="4488">
                <a:solidFill>
                  <a:srgbClr val="4B3F02"/>
                </a:solidFill>
                <a:latin typeface="Childos Arabic"/>
                <a:ea typeface="Childos Arabic"/>
                <a:cs typeface="Childos Arabic"/>
                <a:sym typeface="Childos Arabic"/>
              </a:rPr>
              <a:t>If you see someone being discriminated against, what steps can you take?</a:t>
            </a:r>
          </a:p>
          <a:p>
            <a:pPr marL="969113" lvl="1" indent="-484557" algn="ctr">
              <a:lnSpc>
                <a:spcPts val="4488"/>
              </a:lnSpc>
              <a:buFont typeface="Arial"/>
              <a:buChar char="•"/>
            </a:pPr>
            <a:r>
              <a:rPr lang="en-US" sz="4488">
                <a:solidFill>
                  <a:srgbClr val="4B3F02"/>
                </a:solidFill>
                <a:latin typeface="Childos Arabic"/>
                <a:ea typeface="Childos Arabic"/>
                <a:cs typeface="Childos Arabic"/>
                <a:sym typeface="Childos Arabic"/>
              </a:rPr>
              <a:t>What might be the feelings a person has about being discriminated against?</a:t>
            </a:r>
          </a:p>
          <a:p>
            <a:pPr algn="ctr">
              <a:lnSpc>
                <a:spcPts val="4488"/>
              </a:lnSpc>
            </a:pPr>
            <a:endParaRPr lang="en-US" sz="4488">
              <a:solidFill>
                <a:srgbClr val="4B3F02"/>
              </a:solidFill>
              <a:latin typeface="Childos Arabic"/>
              <a:ea typeface="Childos Arabic"/>
              <a:cs typeface="Childos Arabic"/>
              <a:sym typeface="Childos Arabic"/>
            </a:endParaRPr>
          </a:p>
        </p:txBody>
      </p:sp>
      <p:sp>
        <p:nvSpPr>
          <p:cNvPr id="6" name="TextBox 6"/>
          <p:cNvSpPr txBox="1"/>
          <p:nvPr/>
        </p:nvSpPr>
        <p:spPr>
          <a:xfrm rot="-3486">
            <a:off x="3275948" y="568559"/>
            <a:ext cx="12222466" cy="1454149"/>
          </a:xfrm>
          <a:prstGeom prst="rect">
            <a:avLst/>
          </a:prstGeom>
        </p:spPr>
        <p:txBody>
          <a:bodyPr lIns="0" tIns="0" rIns="0" bIns="0" rtlCol="0" anchor="t">
            <a:spAutoFit/>
          </a:bodyPr>
          <a:lstStyle/>
          <a:p>
            <a:pPr algn="ctr">
              <a:lnSpc>
                <a:spcPts val="11200"/>
              </a:lnSpc>
              <a:spcBef>
                <a:spcPct val="0"/>
              </a:spcBef>
            </a:pPr>
            <a:r>
              <a:rPr lang="en-US" sz="8000" spc="40">
                <a:solidFill>
                  <a:srgbClr val="4B3F02"/>
                </a:solidFill>
                <a:latin typeface="Childos Arabic"/>
                <a:ea typeface="Childos Arabic"/>
                <a:cs typeface="Childos Arabic"/>
                <a:sym typeface="Childos Arabic"/>
              </a:rPr>
              <a:t>Class Discussion - Questions</a:t>
            </a:r>
          </a:p>
        </p:txBody>
      </p:sp>
      <p:sp>
        <p:nvSpPr>
          <p:cNvPr id="7" name="Freeform 7"/>
          <p:cNvSpPr/>
          <p:nvPr/>
        </p:nvSpPr>
        <p:spPr>
          <a:xfrm>
            <a:off x="13427793" y="8313813"/>
            <a:ext cx="4142711" cy="1351559"/>
          </a:xfrm>
          <a:custGeom>
            <a:avLst/>
            <a:gdLst/>
            <a:ahLst/>
            <a:cxnLst/>
            <a:rect l="l" t="t" r="r" b="b"/>
            <a:pathLst>
              <a:path w="4142711" h="1351559">
                <a:moveTo>
                  <a:pt x="0" y="0"/>
                </a:moveTo>
                <a:lnTo>
                  <a:pt x="4142711" y="0"/>
                </a:lnTo>
                <a:lnTo>
                  <a:pt x="4142711" y="1351559"/>
                </a:lnTo>
                <a:lnTo>
                  <a:pt x="0" y="1351559"/>
                </a:lnTo>
                <a:lnTo>
                  <a:pt x="0" y="0"/>
                </a:lnTo>
                <a:close/>
              </a:path>
            </a:pathLst>
          </a:custGeom>
          <a:blipFill>
            <a:blip r:embed="rId9"/>
            <a:stretch>
              <a:fillRect/>
            </a:stretch>
          </a:blipFill>
        </p:spPr>
        <p:txBody>
          <a:bodyPr/>
          <a:lstStyle/>
          <a:p>
            <a:endParaRPr lang="en-C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D93E"/>
        </a:solidFill>
        <a:effectLst/>
      </p:bgPr>
    </p:bg>
    <p:spTree>
      <p:nvGrpSpPr>
        <p:cNvPr id="1" name=""/>
        <p:cNvGrpSpPr/>
        <p:nvPr/>
      </p:nvGrpSpPr>
      <p:grpSpPr>
        <a:xfrm>
          <a:off x="0" y="0"/>
          <a:ext cx="0" cy="0"/>
          <a:chOff x="0" y="0"/>
          <a:chExt cx="0" cy="0"/>
        </a:xfrm>
      </p:grpSpPr>
      <p:sp>
        <p:nvSpPr>
          <p:cNvPr id="2" name="Freeform 2"/>
          <p:cNvSpPr/>
          <p:nvPr/>
        </p:nvSpPr>
        <p:spPr>
          <a:xfrm>
            <a:off x="2682415" y="1792395"/>
            <a:ext cx="12923169" cy="7075435"/>
          </a:xfrm>
          <a:custGeom>
            <a:avLst/>
            <a:gdLst/>
            <a:ahLst/>
            <a:cxnLst/>
            <a:rect l="l" t="t" r="r" b="b"/>
            <a:pathLst>
              <a:path w="12923169" h="7075435">
                <a:moveTo>
                  <a:pt x="0" y="0"/>
                </a:moveTo>
                <a:lnTo>
                  <a:pt x="12923170" y="0"/>
                </a:lnTo>
                <a:lnTo>
                  <a:pt x="12923170" y="7075435"/>
                </a:lnTo>
                <a:lnTo>
                  <a:pt x="0" y="707543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9215944">
            <a:off x="-442713" y="-2484027"/>
            <a:ext cx="4048964" cy="4968054"/>
          </a:xfrm>
          <a:custGeom>
            <a:avLst/>
            <a:gdLst/>
            <a:ahLst/>
            <a:cxnLst/>
            <a:rect l="l" t="t" r="r" b="b"/>
            <a:pathLst>
              <a:path w="4048964" h="4968054">
                <a:moveTo>
                  <a:pt x="0" y="0"/>
                </a:moveTo>
                <a:lnTo>
                  <a:pt x="4048964" y="0"/>
                </a:lnTo>
                <a:lnTo>
                  <a:pt x="4048964" y="4968054"/>
                </a:lnTo>
                <a:lnTo>
                  <a:pt x="0" y="496805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rot="1235572">
            <a:off x="12091756" y="128733"/>
            <a:ext cx="8760737" cy="1799933"/>
          </a:xfrm>
          <a:custGeom>
            <a:avLst/>
            <a:gdLst/>
            <a:ahLst/>
            <a:cxnLst/>
            <a:rect l="l" t="t" r="r" b="b"/>
            <a:pathLst>
              <a:path w="8760737" h="1799933">
                <a:moveTo>
                  <a:pt x="0" y="0"/>
                </a:moveTo>
                <a:lnTo>
                  <a:pt x="8760737" y="0"/>
                </a:lnTo>
                <a:lnTo>
                  <a:pt x="8760737" y="1799934"/>
                </a:lnTo>
                <a:lnTo>
                  <a:pt x="0" y="1799934"/>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a:off x="0" y="6683499"/>
            <a:ext cx="3501768" cy="4716186"/>
          </a:xfrm>
          <a:custGeom>
            <a:avLst/>
            <a:gdLst/>
            <a:ahLst/>
            <a:cxnLst/>
            <a:rect l="l" t="t" r="r" b="b"/>
            <a:pathLst>
              <a:path w="3501768" h="4716186">
                <a:moveTo>
                  <a:pt x="0" y="0"/>
                </a:moveTo>
                <a:lnTo>
                  <a:pt x="3501768" y="0"/>
                </a:lnTo>
                <a:lnTo>
                  <a:pt x="3501768" y="4716186"/>
                </a:lnTo>
                <a:lnTo>
                  <a:pt x="0" y="4716186"/>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6" name="TextBox 6"/>
          <p:cNvSpPr txBox="1"/>
          <p:nvPr/>
        </p:nvSpPr>
        <p:spPr>
          <a:xfrm>
            <a:off x="3286934" y="3497573"/>
            <a:ext cx="11395871" cy="6589041"/>
          </a:xfrm>
          <a:prstGeom prst="rect">
            <a:avLst/>
          </a:prstGeom>
        </p:spPr>
        <p:txBody>
          <a:bodyPr lIns="0" tIns="0" rIns="0" bIns="0" rtlCol="0" anchor="t">
            <a:spAutoFit/>
          </a:bodyPr>
          <a:lstStyle/>
          <a:p>
            <a:pPr algn="ctr">
              <a:lnSpc>
                <a:spcPts val="8536"/>
              </a:lnSpc>
            </a:pPr>
            <a:r>
              <a:rPr lang="en-US" sz="8536">
                <a:solidFill>
                  <a:srgbClr val="4B3F02"/>
                </a:solidFill>
                <a:latin typeface="Childos Arabic"/>
                <a:ea typeface="Childos Arabic"/>
                <a:cs typeface="Childos Arabic"/>
                <a:sym typeface="Childos Arabic"/>
              </a:rPr>
              <a:t>WHAT DID YOU LEARN ABOUT DISCRIMINATION TODAY ?</a:t>
            </a:r>
          </a:p>
          <a:p>
            <a:pPr algn="ctr">
              <a:lnSpc>
                <a:spcPts val="8536"/>
              </a:lnSpc>
            </a:pPr>
            <a:endParaRPr lang="en-US" sz="8536">
              <a:solidFill>
                <a:srgbClr val="4B3F02"/>
              </a:solidFill>
              <a:latin typeface="Childos Arabic"/>
              <a:ea typeface="Childos Arabic"/>
              <a:cs typeface="Childos Arabic"/>
              <a:sym typeface="Childos Arabic"/>
            </a:endParaRPr>
          </a:p>
          <a:p>
            <a:pPr algn="ctr">
              <a:lnSpc>
                <a:spcPts val="8536"/>
              </a:lnSpc>
            </a:pPr>
            <a:endParaRPr lang="en-US" sz="8536">
              <a:solidFill>
                <a:srgbClr val="4B3F02"/>
              </a:solidFill>
              <a:latin typeface="Childos Arabic"/>
              <a:ea typeface="Childos Arabic"/>
              <a:cs typeface="Childos Arabic"/>
              <a:sym typeface="Childos Arabic"/>
            </a:endParaRPr>
          </a:p>
          <a:p>
            <a:pPr algn="ctr">
              <a:lnSpc>
                <a:spcPts val="8536"/>
              </a:lnSpc>
            </a:pPr>
            <a:endParaRPr lang="en-US" sz="8536">
              <a:solidFill>
                <a:srgbClr val="4B3F02"/>
              </a:solidFill>
              <a:latin typeface="Childos Arabic"/>
              <a:ea typeface="Childos Arabic"/>
              <a:cs typeface="Childos Arabic"/>
              <a:sym typeface="Childos Arabic"/>
            </a:endParaRPr>
          </a:p>
        </p:txBody>
      </p:sp>
      <p:sp>
        <p:nvSpPr>
          <p:cNvPr id="7" name="Freeform 7"/>
          <p:cNvSpPr/>
          <p:nvPr/>
        </p:nvSpPr>
        <p:spPr>
          <a:xfrm>
            <a:off x="1824029" y="7456550"/>
            <a:ext cx="2675599" cy="3603501"/>
          </a:xfrm>
          <a:custGeom>
            <a:avLst/>
            <a:gdLst/>
            <a:ahLst/>
            <a:cxnLst/>
            <a:rect l="l" t="t" r="r" b="b"/>
            <a:pathLst>
              <a:path w="2675599" h="3603501">
                <a:moveTo>
                  <a:pt x="0" y="0"/>
                </a:moveTo>
                <a:lnTo>
                  <a:pt x="2675600" y="0"/>
                </a:lnTo>
                <a:lnTo>
                  <a:pt x="2675600" y="3603500"/>
                </a:lnTo>
                <a:lnTo>
                  <a:pt x="0" y="3603500"/>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CA"/>
          </a:p>
        </p:txBody>
      </p:sp>
      <p:sp>
        <p:nvSpPr>
          <p:cNvPr id="8" name="Freeform 8"/>
          <p:cNvSpPr/>
          <p:nvPr/>
        </p:nvSpPr>
        <p:spPr>
          <a:xfrm>
            <a:off x="3661127" y="8722571"/>
            <a:ext cx="2323178" cy="3128859"/>
          </a:xfrm>
          <a:custGeom>
            <a:avLst/>
            <a:gdLst/>
            <a:ahLst/>
            <a:cxnLst/>
            <a:rect l="l" t="t" r="r" b="b"/>
            <a:pathLst>
              <a:path w="2323178" h="3128859">
                <a:moveTo>
                  <a:pt x="0" y="0"/>
                </a:moveTo>
                <a:lnTo>
                  <a:pt x="2323178" y="0"/>
                </a:lnTo>
                <a:lnTo>
                  <a:pt x="2323178" y="3128858"/>
                </a:lnTo>
                <a:lnTo>
                  <a:pt x="0" y="312885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9" name="Freeform 9"/>
          <p:cNvSpPr/>
          <p:nvPr/>
        </p:nvSpPr>
        <p:spPr>
          <a:xfrm>
            <a:off x="14841935" y="-1077010"/>
            <a:ext cx="3375983" cy="3363707"/>
          </a:xfrm>
          <a:custGeom>
            <a:avLst/>
            <a:gdLst/>
            <a:ahLst/>
            <a:cxnLst/>
            <a:rect l="l" t="t" r="r" b="b"/>
            <a:pathLst>
              <a:path w="3375983" h="3363707">
                <a:moveTo>
                  <a:pt x="0" y="0"/>
                </a:moveTo>
                <a:lnTo>
                  <a:pt x="3375983" y="0"/>
                </a:lnTo>
                <a:lnTo>
                  <a:pt x="3375983" y="3363706"/>
                </a:lnTo>
                <a:lnTo>
                  <a:pt x="0" y="3363706"/>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en-CA"/>
          </a:p>
        </p:txBody>
      </p:sp>
      <p:sp>
        <p:nvSpPr>
          <p:cNvPr id="10" name="Freeform 10"/>
          <p:cNvSpPr/>
          <p:nvPr/>
        </p:nvSpPr>
        <p:spPr>
          <a:xfrm>
            <a:off x="12893485" y="5967164"/>
            <a:ext cx="3578640" cy="4693298"/>
          </a:xfrm>
          <a:custGeom>
            <a:avLst/>
            <a:gdLst/>
            <a:ahLst/>
            <a:cxnLst/>
            <a:rect l="l" t="t" r="r" b="b"/>
            <a:pathLst>
              <a:path w="3578640" h="4693298">
                <a:moveTo>
                  <a:pt x="0" y="0"/>
                </a:moveTo>
                <a:lnTo>
                  <a:pt x="3578639" y="0"/>
                </a:lnTo>
                <a:lnTo>
                  <a:pt x="3578639" y="4693298"/>
                </a:lnTo>
                <a:lnTo>
                  <a:pt x="0" y="4693298"/>
                </a:lnTo>
                <a:lnTo>
                  <a:pt x="0" y="0"/>
                </a:lnTo>
                <a:close/>
              </a:path>
            </a:pathLst>
          </a:custGeom>
          <a:blipFill>
            <a:blip r:embed="rId15">
              <a:extLst>
                <a:ext uri="{96DAC541-7B7A-43D3-8B79-37D633B846F1}">
                  <asvg:svgBlip xmlns:asvg="http://schemas.microsoft.com/office/drawing/2016/SVG/main" r:embed="rId16"/>
                </a:ext>
              </a:extLst>
            </a:blip>
            <a:stretch>
              <a:fillRect/>
            </a:stretch>
          </a:blipFill>
        </p:spPr>
        <p:txBody>
          <a:bodyPr/>
          <a:lstStyle/>
          <a:p>
            <a:endParaRPr lang="en-CA"/>
          </a:p>
        </p:txBody>
      </p:sp>
      <p:sp>
        <p:nvSpPr>
          <p:cNvPr id="11" name="Freeform 11"/>
          <p:cNvSpPr/>
          <p:nvPr/>
        </p:nvSpPr>
        <p:spPr>
          <a:xfrm>
            <a:off x="13427793" y="8313813"/>
            <a:ext cx="4142711" cy="1351559"/>
          </a:xfrm>
          <a:custGeom>
            <a:avLst/>
            <a:gdLst/>
            <a:ahLst/>
            <a:cxnLst/>
            <a:rect l="l" t="t" r="r" b="b"/>
            <a:pathLst>
              <a:path w="4142711" h="1351559">
                <a:moveTo>
                  <a:pt x="0" y="0"/>
                </a:moveTo>
                <a:lnTo>
                  <a:pt x="4142711" y="0"/>
                </a:lnTo>
                <a:lnTo>
                  <a:pt x="4142711" y="1351559"/>
                </a:lnTo>
                <a:lnTo>
                  <a:pt x="0" y="1351559"/>
                </a:lnTo>
                <a:lnTo>
                  <a:pt x="0" y="0"/>
                </a:lnTo>
                <a:close/>
              </a:path>
            </a:pathLst>
          </a:custGeom>
          <a:blipFill>
            <a:blip r:embed="rId17"/>
            <a:stretch>
              <a:fillRect/>
            </a:stretch>
          </a:blipFill>
        </p:spPr>
        <p:txBody>
          <a:bodyPr/>
          <a:lstStyle/>
          <a:p>
            <a:endParaRPr lang="en-C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D93E"/>
        </a:solidFill>
        <a:effectLst/>
      </p:bgPr>
    </p:bg>
    <p:spTree>
      <p:nvGrpSpPr>
        <p:cNvPr id="1" name=""/>
        <p:cNvGrpSpPr/>
        <p:nvPr/>
      </p:nvGrpSpPr>
      <p:grpSpPr>
        <a:xfrm>
          <a:off x="0" y="0"/>
          <a:ext cx="0" cy="0"/>
          <a:chOff x="0" y="0"/>
          <a:chExt cx="0" cy="0"/>
        </a:xfrm>
      </p:grpSpPr>
      <p:sp>
        <p:nvSpPr>
          <p:cNvPr id="2" name="Freeform 2"/>
          <p:cNvSpPr/>
          <p:nvPr/>
        </p:nvSpPr>
        <p:spPr>
          <a:xfrm>
            <a:off x="1121030" y="1452934"/>
            <a:ext cx="16045939" cy="7381132"/>
          </a:xfrm>
          <a:custGeom>
            <a:avLst/>
            <a:gdLst/>
            <a:ahLst/>
            <a:cxnLst/>
            <a:rect l="l" t="t" r="r" b="b"/>
            <a:pathLst>
              <a:path w="16045939" h="7381132">
                <a:moveTo>
                  <a:pt x="0" y="0"/>
                </a:moveTo>
                <a:lnTo>
                  <a:pt x="16045940" y="0"/>
                </a:lnTo>
                <a:lnTo>
                  <a:pt x="16045940" y="7381132"/>
                </a:lnTo>
                <a:lnTo>
                  <a:pt x="0" y="73811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TextBox 3"/>
          <p:cNvSpPr txBox="1"/>
          <p:nvPr/>
        </p:nvSpPr>
        <p:spPr>
          <a:xfrm>
            <a:off x="3970764" y="2155797"/>
            <a:ext cx="11258810" cy="1425839"/>
          </a:xfrm>
          <a:prstGeom prst="rect">
            <a:avLst/>
          </a:prstGeom>
        </p:spPr>
        <p:txBody>
          <a:bodyPr lIns="0" tIns="0" rIns="0" bIns="0" rtlCol="0" anchor="t">
            <a:spAutoFit/>
          </a:bodyPr>
          <a:lstStyle/>
          <a:p>
            <a:pPr algn="ctr">
              <a:lnSpc>
                <a:spcPts val="10010"/>
              </a:lnSpc>
            </a:pPr>
            <a:r>
              <a:rPr lang="en-US" sz="10010">
                <a:solidFill>
                  <a:srgbClr val="4B3F02"/>
                </a:solidFill>
                <a:latin typeface="Childos Arabic"/>
                <a:ea typeface="Childos Arabic"/>
                <a:cs typeface="Childos Arabic"/>
                <a:sym typeface="Childos Arabic"/>
              </a:rPr>
              <a:t>Don't forget</a:t>
            </a:r>
          </a:p>
        </p:txBody>
      </p:sp>
      <p:sp>
        <p:nvSpPr>
          <p:cNvPr id="4" name="TextBox 4"/>
          <p:cNvSpPr txBox="1"/>
          <p:nvPr/>
        </p:nvSpPr>
        <p:spPr>
          <a:xfrm>
            <a:off x="2950624" y="3944563"/>
            <a:ext cx="13299090" cy="3133725"/>
          </a:xfrm>
          <a:prstGeom prst="rect">
            <a:avLst/>
          </a:prstGeom>
        </p:spPr>
        <p:txBody>
          <a:bodyPr lIns="0" tIns="0" rIns="0" bIns="0" rtlCol="0" anchor="t">
            <a:spAutoFit/>
          </a:bodyPr>
          <a:lstStyle/>
          <a:p>
            <a:pPr algn="ctr">
              <a:lnSpc>
                <a:spcPts val="6119"/>
              </a:lnSpc>
            </a:pPr>
            <a:r>
              <a:rPr lang="en-US" sz="5099" spc="127">
                <a:solidFill>
                  <a:srgbClr val="4B3F02"/>
                </a:solidFill>
                <a:latin typeface="Childos Arabic"/>
                <a:ea typeface="Childos Arabic"/>
                <a:cs typeface="Childos Arabic"/>
                <a:sym typeface="Childos Arabic"/>
              </a:rPr>
              <a:t>If you have any more questions or want to talk about your feelings, you can speak to your parents, guardians, teachers, or another adult you trust. </a:t>
            </a:r>
          </a:p>
        </p:txBody>
      </p:sp>
      <p:sp>
        <p:nvSpPr>
          <p:cNvPr id="5" name="Freeform 5"/>
          <p:cNvSpPr/>
          <p:nvPr/>
        </p:nvSpPr>
        <p:spPr>
          <a:xfrm rot="-5400000">
            <a:off x="-5030052" y="3898702"/>
            <a:ext cx="12117503" cy="2489596"/>
          </a:xfrm>
          <a:custGeom>
            <a:avLst/>
            <a:gdLst/>
            <a:ahLst/>
            <a:cxnLst/>
            <a:rect l="l" t="t" r="r" b="b"/>
            <a:pathLst>
              <a:path w="12117503" h="2489596">
                <a:moveTo>
                  <a:pt x="0" y="0"/>
                </a:moveTo>
                <a:lnTo>
                  <a:pt x="12117504" y="0"/>
                </a:lnTo>
                <a:lnTo>
                  <a:pt x="12117504" y="2489596"/>
                </a:lnTo>
                <a:lnTo>
                  <a:pt x="0" y="248959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 name="Freeform 6"/>
          <p:cNvSpPr/>
          <p:nvPr/>
        </p:nvSpPr>
        <p:spPr>
          <a:xfrm>
            <a:off x="503561" y="0"/>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7" name="Freeform 7"/>
          <p:cNvSpPr/>
          <p:nvPr/>
        </p:nvSpPr>
        <p:spPr>
          <a:xfrm>
            <a:off x="-1489091" y="7774624"/>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8" name="Freeform 8"/>
          <p:cNvSpPr/>
          <p:nvPr/>
        </p:nvSpPr>
        <p:spPr>
          <a:xfrm>
            <a:off x="13953864" y="1483676"/>
            <a:ext cx="2295850" cy="2304988"/>
          </a:xfrm>
          <a:custGeom>
            <a:avLst/>
            <a:gdLst/>
            <a:ahLst/>
            <a:cxnLst/>
            <a:rect l="l" t="t" r="r" b="b"/>
            <a:pathLst>
              <a:path w="2295850" h="2304988">
                <a:moveTo>
                  <a:pt x="0" y="0"/>
                </a:moveTo>
                <a:lnTo>
                  <a:pt x="2295851" y="0"/>
                </a:lnTo>
                <a:lnTo>
                  <a:pt x="2295851" y="2304988"/>
                </a:lnTo>
                <a:lnTo>
                  <a:pt x="0" y="2304988"/>
                </a:lnTo>
                <a:lnTo>
                  <a:pt x="0" y="0"/>
                </a:lnTo>
                <a:close/>
              </a:path>
            </a:pathLst>
          </a:custGeom>
          <a:blipFill>
            <a:blip r:embed="rId8">
              <a:extLst>
                <a:ext uri="{96DAC541-7B7A-43D3-8B79-37D633B846F1}">
                  <asvg:svgBlip xmlns:asvg="http://schemas.microsoft.com/office/drawing/2016/SVG/main" r:embed="rId9"/>
                </a:ext>
              </a:extLst>
            </a:blip>
            <a:stretch>
              <a:fillRect t="-2382" b="-23300"/>
            </a:stretch>
          </a:blipFill>
        </p:spPr>
        <p:txBody>
          <a:bodyPr/>
          <a:lstStyle/>
          <a:p>
            <a:endParaRPr lang="en-CA"/>
          </a:p>
        </p:txBody>
      </p:sp>
      <p:sp>
        <p:nvSpPr>
          <p:cNvPr id="9" name="Freeform 9"/>
          <p:cNvSpPr/>
          <p:nvPr/>
        </p:nvSpPr>
        <p:spPr>
          <a:xfrm>
            <a:off x="13427793" y="8313813"/>
            <a:ext cx="4142711" cy="1351559"/>
          </a:xfrm>
          <a:custGeom>
            <a:avLst/>
            <a:gdLst/>
            <a:ahLst/>
            <a:cxnLst/>
            <a:rect l="l" t="t" r="r" b="b"/>
            <a:pathLst>
              <a:path w="4142711" h="1351559">
                <a:moveTo>
                  <a:pt x="0" y="0"/>
                </a:moveTo>
                <a:lnTo>
                  <a:pt x="4142711" y="0"/>
                </a:lnTo>
                <a:lnTo>
                  <a:pt x="4142711" y="1351559"/>
                </a:lnTo>
                <a:lnTo>
                  <a:pt x="0" y="1351559"/>
                </a:lnTo>
                <a:lnTo>
                  <a:pt x="0" y="0"/>
                </a:lnTo>
                <a:close/>
              </a:path>
            </a:pathLst>
          </a:custGeom>
          <a:blipFill>
            <a:blip r:embed="rId10"/>
            <a:stretch>
              <a:fillRect/>
            </a:stretch>
          </a:blipFill>
        </p:spPr>
        <p:txBody>
          <a:bodyPr/>
          <a:lstStyle/>
          <a:p>
            <a:endParaRPr lang="en-C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ADE6D"/>
        </a:solidFill>
        <a:effectLst/>
      </p:bgPr>
    </p:bg>
    <p:spTree>
      <p:nvGrpSpPr>
        <p:cNvPr id="1" name=""/>
        <p:cNvGrpSpPr/>
        <p:nvPr/>
      </p:nvGrpSpPr>
      <p:grpSpPr>
        <a:xfrm>
          <a:off x="0" y="0"/>
          <a:ext cx="0" cy="0"/>
          <a:chOff x="0" y="0"/>
          <a:chExt cx="0" cy="0"/>
        </a:xfrm>
      </p:grpSpPr>
      <p:sp>
        <p:nvSpPr>
          <p:cNvPr id="2" name="Freeform 2"/>
          <p:cNvSpPr/>
          <p:nvPr/>
        </p:nvSpPr>
        <p:spPr>
          <a:xfrm>
            <a:off x="-229161" y="-195178"/>
            <a:ext cx="2812893" cy="3689040"/>
          </a:xfrm>
          <a:custGeom>
            <a:avLst/>
            <a:gdLst/>
            <a:ahLst/>
            <a:cxnLst/>
            <a:rect l="l" t="t" r="r" b="b"/>
            <a:pathLst>
              <a:path w="2812893" h="3689040">
                <a:moveTo>
                  <a:pt x="0" y="0"/>
                </a:moveTo>
                <a:lnTo>
                  <a:pt x="2812893" y="0"/>
                </a:lnTo>
                <a:lnTo>
                  <a:pt x="2812893" y="3689040"/>
                </a:lnTo>
                <a:lnTo>
                  <a:pt x="0" y="368904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a:off x="-548736" y="-195178"/>
            <a:ext cx="2978182" cy="2967352"/>
          </a:xfrm>
          <a:custGeom>
            <a:avLst/>
            <a:gdLst/>
            <a:ahLst/>
            <a:cxnLst/>
            <a:rect l="l" t="t" r="r" b="b"/>
            <a:pathLst>
              <a:path w="2978182" h="2967352">
                <a:moveTo>
                  <a:pt x="0" y="0"/>
                </a:moveTo>
                <a:lnTo>
                  <a:pt x="2978183" y="0"/>
                </a:lnTo>
                <a:lnTo>
                  <a:pt x="2978183" y="2967352"/>
                </a:lnTo>
                <a:lnTo>
                  <a:pt x="0" y="296735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a:off x="5223571" y="3208644"/>
            <a:ext cx="7931130" cy="5631102"/>
          </a:xfrm>
          <a:custGeom>
            <a:avLst/>
            <a:gdLst/>
            <a:ahLst/>
            <a:cxnLst/>
            <a:rect l="l" t="t" r="r" b="b"/>
            <a:pathLst>
              <a:path w="7931130" h="5631102">
                <a:moveTo>
                  <a:pt x="0" y="0"/>
                </a:moveTo>
                <a:lnTo>
                  <a:pt x="7931130" y="0"/>
                </a:lnTo>
                <a:lnTo>
                  <a:pt x="7931130" y="5631102"/>
                </a:lnTo>
                <a:lnTo>
                  <a:pt x="0" y="563110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rot="-39834">
            <a:off x="5715974" y="880931"/>
            <a:ext cx="6857683" cy="1851574"/>
          </a:xfrm>
          <a:custGeom>
            <a:avLst/>
            <a:gdLst/>
            <a:ahLst/>
            <a:cxnLst/>
            <a:rect l="l" t="t" r="r" b="b"/>
            <a:pathLst>
              <a:path w="6857683" h="1851574">
                <a:moveTo>
                  <a:pt x="0" y="0"/>
                </a:moveTo>
                <a:lnTo>
                  <a:pt x="6857683" y="0"/>
                </a:lnTo>
                <a:lnTo>
                  <a:pt x="6857683" y="1851575"/>
                </a:lnTo>
                <a:lnTo>
                  <a:pt x="0" y="1851575"/>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6" name="Freeform 6"/>
          <p:cNvSpPr/>
          <p:nvPr/>
        </p:nvSpPr>
        <p:spPr>
          <a:xfrm>
            <a:off x="14657375" y="-1318011"/>
            <a:ext cx="3982673" cy="3968191"/>
          </a:xfrm>
          <a:custGeom>
            <a:avLst/>
            <a:gdLst/>
            <a:ahLst/>
            <a:cxnLst/>
            <a:rect l="l" t="t" r="r" b="b"/>
            <a:pathLst>
              <a:path w="3982673" h="3968191">
                <a:moveTo>
                  <a:pt x="0" y="0"/>
                </a:moveTo>
                <a:lnTo>
                  <a:pt x="3982673" y="0"/>
                </a:lnTo>
                <a:lnTo>
                  <a:pt x="3982673" y="3968191"/>
                </a:lnTo>
                <a:lnTo>
                  <a:pt x="0" y="396819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7" name="Freeform 7"/>
          <p:cNvSpPr/>
          <p:nvPr/>
        </p:nvSpPr>
        <p:spPr>
          <a:xfrm>
            <a:off x="13707236" y="8375177"/>
            <a:ext cx="4142711" cy="1351559"/>
          </a:xfrm>
          <a:custGeom>
            <a:avLst/>
            <a:gdLst/>
            <a:ahLst/>
            <a:cxnLst/>
            <a:rect l="l" t="t" r="r" b="b"/>
            <a:pathLst>
              <a:path w="4142711" h="1351559">
                <a:moveTo>
                  <a:pt x="0" y="0"/>
                </a:moveTo>
                <a:lnTo>
                  <a:pt x="4142711" y="0"/>
                </a:lnTo>
                <a:lnTo>
                  <a:pt x="4142711" y="1351560"/>
                </a:lnTo>
                <a:lnTo>
                  <a:pt x="0" y="1351560"/>
                </a:lnTo>
                <a:lnTo>
                  <a:pt x="0" y="0"/>
                </a:lnTo>
                <a:close/>
              </a:path>
            </a:pathLst>
          </a:custGeom>
          <a:blipFill>
            <a:blip r:embed="rId11"/>
            <a:stretch>
              <a:fillRect/>
            </a:stretch>
          </a:blipFill>
        </p:spPr>
        <p:txBody>
          <a:bodyPr/>
          <a:lstStyle/>
          <a:p>
            <a:endParaRPr lang="en-CA"/>
          </a:p>
        </p:txBody>
      </p:sp>
      <p:sp>
        <p:nvSpPr>
          <p:cNvPr id="8" name="TextBox 8"/>
          <p:cNvSpPr txBox="1"/>
          <p:nvPr/>
        </p:nvSpPr>
        <p:spPr>
          <a:xfrm rot="-39834">
            <a:off x="7078077" y="1127743"/>
            <a:ext cx="4220580" cy="1225203"/>
          </a:xfrm>
          <a:prstGeom prst="rect">
            <a:avLst/>
          </a:prstGeom>
        </p:spPr>
        <p:txBody>
          <a:bodyPr lIns="0" tIns="0" rIns="0" bIns="0" rtlCol="0" anchor="t">
            <a:spAutoFit/>
          </a:bodyPr>
          <a:lstStyle/>
          <a:p>
            <a:pPr algn="ctr">
              <a:lnSpc>
                <a:spcPts val="7736"/>
              </a:lnSpc>
              <a:spcBef>
                <a:spcPct val="0"/>
              </a:spcBef>
            </a:pPr>
            <a:r>
              <a:rPr lang="en-US" sz="5526" spc="138">
                <a:solidFill>
                  <a:srgbClr val="4B3F02"/>
                </a:solidFill>
                <a:latin typeface="Childos Arabic"/>
                <a:ea typeface="Childos Arabic"/>
                <a:cs typeface="Childos Arabic"/>
                <a:sym typeface="Childos Arabic"/>
              </a:rPr>
              <a:t>Elementary 6</a:t>
            </a:r>
          </a:p>
          <a:p>
            <a:pPr algn="ctr">
              <a:lnSpc>
                <a:spcPts val="7736"/>
              </a:lnSpc>
              <a:spcBef>
                <a:spcPct val="0"/>
              </a:spcBef>
            </a:pPr>
            <a:endParaRPr lang="en-US" sz="5526" spc="138">
              <a:solidFill>
                <a:srgbClr val="4B3F02"/>
              </a:solidFill>
              <a:latin typeface="Childos Arabic"/>
              <a:ea typeface="Childos Arabic"/>
              <a:cs typeface="Childos Arabic"/>
              <a:sym typeface="Childos Arabic"/>
            </a:endParaRPr>
          </a:p>
        </p:txBody>
      </p:sp>
      <p:sp>
        <p:nvSpPr>
          <p:cNvPr id="9" name="TextBox 9"/>
          <p:cNvSpPr txBox="1"/>
          <p:nvPr/>
        </p:nvSpPr>
        <p:spPr>
          <a:xfrm rot="-3486">
            <a:off x="5359994" y="4312699"/>
            <a:ext cx="7658358" cy="3716020"/>
          </a:xfrm>
          <a:prstGeom prst="rect">
            <a:avLst/>
          </a:prstGeom>
        </p:spPr>
        <p:txBody>
          <a:bodyPr lIns="0" tIns="0" rIns="0" bIns="0" rtlCol="0" anchor="t">
            <a:spAutoFit/>
          </a:bodyPr>
          <a:lstStyle/>
          <a:p>
            <a:pPr algn="ctr">
              <a:lnSpc>
                <a:spcPts val="7279"/>
              </a:lnSpc>
            </a:pPr>
            <a:r>
              <a:rPr lang="en-US" sz="5199" spc="25">
                <a:solidFill>
                  <a:srgbClr val="4B3F02"/>
                </a:solidFill>
                <a:latin typeface="Childos Arabic"/>
                <a:ea typeface="Childos Arabic"/>
                <a:cs typeface="Childos Arabic"/>
                <a:sym typeface="Childos Arabic"/>
              </a:rPr>
              <a:t>CCQ Topic:</a:t>
            </a:r>
          </a:p>
          <a:p>
            <a:pPr algn="ctr">
              <a:lnSpc>
                <a:spcPts val="7279"/>
              </a:lnSpc>
            </a:pPr>
            <a:r>
              <a:rPr lang="en-US" sz="5199" spc="25">
                <a:solidFill>
                  <a:srgbClr val="4B3F02"/>
                </a:solidFill>
                <a:latin typeface="Childos Arabic"/>
                <a:ea typeface="Childos Arabic"/>
                <a:cs typeface="Childos Arabic"/>
                <a:sym typeface="Childos Arabic"/>
              </a:rPr>
              <a:t>Rights and Freedoms</a:t>
            </a:r>
          </a:p>
          <a:p>
            <a:pPr algn="ctr">
              <a:lnSpc>
                <a:spcPts val="7279"/>
              </a:lnSpc>
              <a:spcBef>
                <a:spcPct val="0"/>
              </a:spcBef>
            </a:pPr>
            <a:r>
              <a:rPr lang="en-US" sz="5199" b="1" spc="25">
                <a:solidFill>
                  <a:srgbClr val="4B3F02"/>
                </a:solidFill>
                <a:latin typeface="Childos Arabic Bold"/>
                <a:ea typeface="Childos Arabic Bold"/>
                <a:cs typeface="Childos Arabic Bold"/>
                <a:sym typeface="Childos Arabic Bold"/>
              </a:rPr>
              <a:t>Rights and Discrimination Related to Sex and Gender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ADE6D"/>
        </a:solidFill>
        <a:effectLst/>
      </p:bgPr>
    </p:bg>
    <p:spTree>
      <p:nvGrpSpPr>
        <p:cNvPr id="1" name=""/>
        <p:cNvGrpSpPr/>
        <p:nvPr/>
      </p:nvGrpSpPr>
      <p:grpSpPr>
        <a:xfrm>
          <a:off x="0" y="0"/>
          <a:ext cx="0" cy="0"/>
          <a:chOff x="0" y="0"/>
          <a:chExt cx="0" cy="0"/>
        </a:xfrm>
      </p:grpSpPr>
      <p:sp>
        <p:nvSpPr>
          <p:cNvPr id="2" name="Freeform 2"/>
          <p:cNvSpPr/>
          <p:nvPr/>
        </p:nvSpPr>
        <p:spPr>
          <a:xfrm rot="-3016826" flipH="1">
            <a:off x="-925115" y="6324173"/>
            <a:ext cx="4621853" cy="4354171"/>
          </a:xfrm>
          <a:custGeom>
            <a:avLst/>
            <a:gdLst/>
            <a:ahLst/>
            <a:cxnLst/>
            <a:rect l="l" t="t" r="r" b="b"/>
            <a:pathLst>
              <a:path w="4621853" h="4354171">
                <a:moveTo>
                  <a:pt x="4621853" y="0"/>
                </a:moveTo>
                <a:lnTo>
                  <a:pt x="0" y="0"/>
                </a:lnTo>
                <a:lnTo>
                  <a:pt x="0" y="4354171"/>
                </a:lnTo>
                <a:lnTo>
                  <a:pt x="4621853" y="4354171"/>
                </a:lnTo>
                <a:lnTo>
                  <a:pt x="4621853"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grpSp>
        <p:nvGrpSpPr>
          <p:cNvPr id="3" name="Group 3"/>
          <p:cNvGrpSpPr/>
          <p:nvPr/>
        </p:nvGrpSpPr>
        <p:grpSpPr>
          <a:xfrm>
            <a:off x="5248009" y="2149577"/>
            <a:ext cx="12285532" cy="5987846"/>
            <a:chOff x="0" y="0"/>
            <a:chExt cx="13279545" cy="6472318"/>
          </a:xfrm>
        </p:grpSpPr>
        <p:sp>
          <p:nvSpPr>
            <p:cNvPr id="4" name="Freeform 4"/>
            <p:cNvSpPr/>
            <p:nvPr/>
          </p:nvSpPr>
          <p:spPr>
            <a:xfrm>
              <a:off x="0" y="0"/>
              <a:ext cx="13279546" cy="6472318"/>
            </a:xfrm>
            <a:custGeom>
              <a:avLst/>
              <a:gdLst/>
              <a:ahLst/>
              <a:cxnLst/>
              <a:rect l="l" t="t" r="r" b="b"/>
              <a:pathLst>
                <a:path w="13279546" h="6472318">
                  <a:moveTo>
                    <a:pt x="13155085" y="6472318"/>
                  </a:moveTo>
                  <a:lnTo>
                    <a:pt x="124460" y="6472318"/>
                  </a:lnTo>
                  <a:cubicBezTo>
                    <a:pt x="55880" y="6472318"/>
                    <a:pt x="0" y="6416438"/>
                    <a:pt x="0" y="6347858"/>
                  </a:cubicBezTo>
                  <a:lnTo>
                    <a:pt x="0" y="124460"/>
                  </a:lnTo>
                  <a:cubicBezTo>
                    <a:pt x="0" y="55880"/>
                    <a:pt x="55880" y="0"/>
                    <a:pt x="124460" y="0"/>
                  </a:cubicBezTo>
                  <a:lnTo>
                    <a:pt x="13155085" y="0"/>
                  </a:lnTo>
                  <a:cubicBezTo>
                    <a:pt x="13223666" y="0"/>
                    <a:pt x="13279546" y="55880"/>
                    <a:pt x="13279546" y="124460"/>
                  </a:cubicBezTo>
                  <a:lnTo>
                    <a:pt x="13279546" y="6347858"/>
                  </a:lnTo>
                  <a:cubicBezTo>
                    <a:pt x="13279546" y="6416438"/>
                    <a:pt x="13223666" y="6472318"/>
                    <a:pt x="13155085" y="6472318"/>
                  </a:cubicBezTo>
                  <a:close/>
                </a:path>
              </a:pathLst>
            </a:custGeom>
            <a:solidFill>
              <a:srgbClr val="FFECA1"/>
            </a:solidFill>
          </p:spPr>
          <p:txBody>
            <a:bodyPr/>
            <a:lstStyle/>
            <a:p>
              <a:endParaRPr lang="en-CA"/>
            </a:p>
          </p:txBody>
        </p:sp>
      </p:grpSp>
      <p:sp>
        <p:nvSpPr>
          <p:cNvPr id="5" name="Freeform 5"/>
          <p:cNvSpPr/>
          <p:nvPr/>
        </p:nvSpPr>
        <p:spPr>
          <a:xfrm rot="3768278" flipV="1">
            <a:off x="1890124" y="4381102"/>
            <a:ext cx="2182442" cy="2248974"/>
          </a:xfrm>
          <a:custGeom>
            <a:avLst/>
            <a:gdLst/>
            <a:ahLst/>
            <a:cxnLst/>
            <a:rect l="l" t="t" r="r" b="b"/>
            <a:pathLst>
              <a:path w="2182442" h="2248974">
                <a:moveTo>
                  <a:pt x="0" y="2248974"/>
                </a:moveTo>
                <a:lnTo>
                  <a:pt x="2182442" y="2248974"/>
                </a:lnTo>
                <a:lnTo>
                  <a:pt x="2182442" y="0"/>
                </a:lnTo>
                <a:lnTo>
                  <a:pt x="0" y="0"/>
                </a:lnTo>
                <a:lnTo>
                  <a:pt x="0" y="2248974"/>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6" name="Freeform 6"/>
          <p:cNvSpPr/>
          <p:nvPr/>
        </p:nvSpPr>
        <p:spPr>
          <a:xfrm>
            <a:off x="-105654" y="4125642"/>
            <a:ext cx="2388181" cy="2397686"/>
          </a:xfrm>
          <a:custGeom>
            <a:avLst/>
            <a:gdLst/>
            <a:ahLst/>
            <a:cxnLst/>
            <a:rect l="l" t="t" r="r" b="b"/>
            <a:pathLst>
              <a:path w="2388181" h="2397686">
                <a:moveTo>
                  <a:pt x="0" y="0"/>
                </a:moveTo>
                <a:lnTo>
                  <a:pt x="2388181" y="0"/>
                </a:lnTo>
                <a:lnTo>
                  <a:pt x="2388181" y="2397686"/>
                </a:lnTo>
                <a:lnTo>
                  <a:pt x="0" y="2397686"/>
                </a:lnTo>
                <a:lnTo>
                  <a:pt x="0" y="0"/>
                </a:lnTo>
                <a:close/>
              </a:path>
            </a:pathLst>
          </a:custGeom>
          <a:blipFill>
            <a:blip r:embed="rId6">
              <a:extLst>
                <a:ext uri="{96DAC541-7B7A-43D3-8B79-37D633B846F1}">
                  <asvg:svgBlip xmlns:asvg="http://schemas.microsoft.com/office/drawing/2016/SVG/main" r:embed="rId7"/>
                </a:ext>
              </a:extLst>
            </a:blip>
            <a:stretch>
              <a:fillRect t="-2382" b="-23300"/>
            </a:stretch>
          </a:blipFill>
        </p:spPr>
        <p:txBody>
          <a:bodyPr/>
          <a:lstStyle/>
          <a:p>
            <a:endParaRPr lang="en-CA"/>
          </a:p>
        </p:txBody>
      </p:sp>
      <p:sp>
        <p:nvSpPr>
          <p:cNvPr id="7" name="Freeform 7"/>
          <p:cNvSpPr/>
          <p:nvPr/>
        </p:nvSpPr>
        <p:spPr>
          <a:xfrm>
            <a:off x="2282527" y="1513034"/>
            <a:ext cx="1993349" cy="2158862"/>
          </a:xfrm>
          <a:custGeom>
            <a:avLst/>
            <a:gdLst/>
            <a:ahLst/>
            <a:cxnLst/>
            <a:rect l="l" t="t" r="r" b="b"/>
            <a:pathLst>
              <a:path w="1993349" h="2158862">
                <a:moveTo>
                  <a:pt x="0" y="0"/>
                </a:moveTo>
                <a:lnTo>
                  <a:pt x="1993350" y="0"/>
                </a:lnTo>
                <a:lnTo>
                  <a:pt x="1993350" y="2158862"/>
                </a:lnTo>
                <a:lnTo>
                  <a:pt x="0" y="2158862"/>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CA"/>
          </a:p>
        </p:txBody>
      </p:sp>
      <p:sp>
        <p:nvSpPr>
          <p:cNvPr id="8" name="Freeform 8"/>
          <p:cNvSpPr/>
          <p:nvPr/>
        </p:nvSpPr>
        <p:spPr>
          <a:xfrm>
            <a:off x="-306147" y="1643031"/>
            <a:ext cx="2365166" cy="2378048"/>
          </a:xfrm>
          <a:custGeom>
            <a:avLst/>
            <a:gdLst/>
            <a:ahLst/>
            <a:cxnLst/>
            <a:rect l="l" t="t" r="r" b="b"/>
            <a:pathLst>
              <a:path w="2365166" h="2378048">
                <a:moveTo>
                  <a:pt x="0" y="0"/>
                </a:moveTo>
                <a:lnTo>
                  <a:pt x="2365167" y="0"/>
                </a:lnTo>
                <a:lnTo>
                  <a:pt x="2365167" y="2378048"/>
                </a:lnTo>
                <a:lnTo>
                  <a:pt x="0" y="237804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CA"/>
          </a:p>
        </p:txBody>
      </p:sp>
      <p:sp>
        <p:nvSpPr>
          <p:cNvPr id="9" name="Freeform 9"/>
          <p:cNvSpPr/>
          <p:nvPr/>
        </p:nvSpPr>
        <p:spPr>
          <a:xfrm>
            <a:off x="3131140" y="8897702"/>
            <a:ext cx="1624452" cy="1290763"/>
          </a:xfrm>
          <a:custGeom>
            <a:avLst/>
            <a:gdLst/>
            <a:ahLst/>
            <a:cxnLst/>
            <a:rect l="l" t="t" r="r" b="b"/>
            <a:pathLst>
              <a:path w="1624452" h="1290763">
                <a:moveTo>
                  <a:pt x="0" y="0"/>
                </a:moveTo>
                <a:lnTo>
                  <a:pt x="1624453" y="0"/>
                </a:lnTo>
                <a:lnTo>
                  <a:pt x="1624453" y="1290763"/>
                </a:lnTo>
                <a:lnTo>
                  <a:pt x="0" y="1290763"/>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CA"/>
          </a:p>
        </p:txBody>
      </p:sp>
      <p:sp>
        <p:nvSpPr>
          <p:cNvPr id="10" name="Freeform 10"/>
          <p:cNvSpPr/>
          <p:nvPr/>
        </p:nvSpPr>
        <p:spPr>
          <a:xfrm rot="-1941356" flipV="1">
            <a:off x="-213415" y="-2071193"/>
            <a:ext cx="4544869" cy="3221176"/>
          </a:xfrm>
          <a:custGeom>
            <a:avLst/>
            <a:gdLst/>
            <a:ahLst/>
            <a:cxnLst/>
            <a:rect l="l" t="t" r="r" b="b"/>
            <a:pathLst>
              <a:path w="4544869" h="3221176">
                <a:moveTo>
                  <a:pt x="0" y="3221177"/>
                </a:moveTo>
                <a:lnTo>
                  <a:pt x="4544869" y="3221177"/>
                </a:lnTo>
                <a:lnTo>
                  <a:pt x="4544869" y="0"/>
                </a:lnTo>
                <a:lnTo>
                  <a:pt x="0" y="0"/>
                </a:lnTo>
                <a:lnTo>
                  <a:pt x="0" y="3221177"/>
                </a:lnTo>
                <a:close/>
              </a:path>
            </a:pathLst>
          </a:custGeom>
          <a:blipFill>
            <a:blip r:embed="rId14">
              <a:extLst>
                <a:ext uri="{96DAC541-7B7A-43D3-8B79-37D633B846F1}">
                  <asvg:svgBlip xmlns:asvg="http://schemas.microsoft.com/office/drawing/2016/SVG/main" r:embed="rId15"/>
                </a:ext>
              </a:extLst>
            </a:blip>
            <a:stretch>
              <a:fillRect/>
            </a:stretch>
          </a:blipFill>
        </p:spPr>
        <p:txBody>
          <a:bodyPr/>
          <a:lstStyle/>
          <a:p>
            <a:endParaRPr lang="en-CA"/>
          </a:p>
        </p:txBody>
      </p:sp>
      <p:grpSp>
        <p:nvGrpSpPr>
          <p:cNvPr id="11" name="Group 11"/>
          <p:cNvGrpSpPr/>
          <p:nvPr/>
        </p:nvGrpSpPr>
        <p:grpSpPr>
          <a:xfrm>
            <a:off x="5624696" y="2663801"/>
            <a:ext cx="11532157" cy="2311464"/>
            <a:chOff x="0" y="0"/>
            <a:chExt cx="12749821" cy="2555528"/>
          </a:xfrm>
        </p:grpSpPr>
        <p:sp>
          <p:nvSpPr>
            <p:cNvPr id="12" name="Freeform 12"/>
            <p:cNvSpPr/>
            <p:nvPr/>
          </p:nvSpPr>
          <p:spPr>
            <a:xfrm>
              <a:off x="0" y="0"/>
              <a:ext cx="12749821" cy="2555529"/>
            </a:xfrm>
            <a:custGeom>
              <a:avLst/>
              <a:gdLst/>
              <a:ahLst/>
              <a:cxnLst/>
              <a:rect l="l" t="t" r="r" b="b"/>
              <a:pathLst>
                <a:path w="12749821" h="2555529">
                  <a:moveTo>
                    <a:pt x="12625360" y="2555529"/>
                  </a:moveTo>
                  <a:lnTo>
                    <a:pt x="124460" y="2555529"/>
                  </a:lnTo>
                  <a:cubicBezTo>
                    <a:pt x="55880" y="2555529"/>
                    <a:pt x="0" y="2499649"/>
                    <a:pt x="0" y="2431068"/>
                  </a:cubicBezTo>
                  <a:lnTo>
                    <a:pt x="0" y="124460"/>
                  </a:lnTo>
                  <a:cubicBezTo>
                    <a:pt x="0" y="55880"/>
                    <a:pt x="55880" y="0"/>
                    <a:pt x="124460" y="0"/>
                  </a:cubicBezTo>
                  <a:lnTo>
                    <a:pt x="12625360" y="0"/>
                  </a:lnTo>
                  <a:cubicBezTo>
                    <a:pt x="12693941" y="0"/>
                    <a:pt x="12749821" y="55880"/>
                    <a:pt x="12749821" y="124460"/>
                  </a:cubicBezTo>
                  <a:lnTo>
                    <a:pt x="12749821" y="2431069"/>
                  </a:lnTo>
                  <a:cubicBezTo>
                    <a:pt x="12749821" y="2499649"/>
                    <a:pt x="12693941" y="2555529"/>
                    <a:pt x="12625360" y="2555529"/>
                  </a:cubicBezTo>
                  <a:close/>
                </a:path>
              </a:pathLst>
            </a:custGeom>
            <a:solidFill>
              <a:srgbClr val="4B3F02"/>
            </a:solidFill>
          </p:spPr>
          <p:txBody>
            <a:bodyPr/>
            <a:lstStyle/>
            <a:p>
              <a:endParaRPr lang="en-CA"/>
            </a:p>
          </p:txBody>
        </p:sp>
      </p:grpSp>
      <p:grpSp>
        <p:nvGrpSpPr>
          <p:cNvPr id="13" name="Group 13"/>
          <p:cNvGrpSpPr/>
          <p:nvPr/>
        </p:nvGrpSpPr>
        <p:grpSpPr>
          <a:xfrm>
            <a:off x="5624696" y="5367596"/>
            <a:ext cx="11532157" cy="2311464"/>
            <a:chOff x="0" y="0"/>
            <a:chExt cx="12749821" cy="2555528"/>
          </a:xfrm>
        </p:grpSpPr>
        <p:sp>
          <p:nvSpPr>
            <p:cNvPr id="14" name="Freeform 14"/>
            <p:cNvSpPr/>
            <p:nvPr/>
          </p:nvSpPr>
          <p:spPr>
            <a:xfrm>
              <a:off x="0" y="0"/>
              <a:ext cx="12749821" cy="2555529"/>
            </a:xfrm>
            <a:custGeom>
              <a:avLst/>
              <a:gdLst/>
              <a:ahLst/>
              <a:cxnLst/>
              <a:rect l="l" t="t" r="r" b="b"/>
              <a:pathLst>
                <a:path w="12749821" h="2555529">
                  <a:moveTo>
                    <a:pt x="12625360" y="2555529"/>
                  </a:moveTo>
                  <a:lnTo>
                    <a:pt x="124460" y="2555529"/>
                  </a:lnTo>
                  <a:cubicBezTo>
                    <a:pt x="55880" y="2555529"/>
                    <a:pt x="0" y="2499649"/>
                    <a:pt x="0" y="2431068"/>
                  </a:cubicBezTo>
                  <a:lnTo>
                    <a:pt x="0" y="124460"/>
                  </a:lnTo>
                  <a:cubicBezTo>
                    <a:pt x="0" y="55880"/>
                    <a:pt x="55880" y="0"/>
                    <a:pt x="124460" y="0"/>
                  </a:cubicBezTo>
                  <a:lnTo>
                    <a:pt x="12625360" y="0"/>
                  </a:lnTo>
                  <a:cubicBezTo>
                    <a:pt x="12693941" y="0"/>
                    <a:pt x="12749821" y="55880"/>
                    <a:pt x="12749821" y="124460"/>
                  </a:cubicBezTo>
                  <a:lnTo>
                    <a:pt x="12749821" y="2431069"/>
                  </a:lnTo>
                  <a:cubicBezTo>
                    <a:pt x="12749821" y="2499649"/>
                    <a:pt x="12693941" y="2555529"/>
                    <a:pt x="12625360" y="2555529"/>
                  </a:cubicBezTo>
                  <a:close/>
                </a:path>
              </a:pathLst>
            </a:custGeom>
            <a:solidFill>
              <a:srgbClr val="4B3F02"/>
            </a:solidFill>
          </p:spPr>
          <p:txBody>
            <a:bodyPr/>
            <a:lstStyle/>
            <a:p>
              <a:endParaRPr lang="en-CA"/>
            </a:p>
          </p:txBody>
        </p:sp>
      </p:grpSp>
      <p:sp>
        <p:nvSpPr>
          <p:cNvPr id="15" name="TextBox 15"/>
          <p:cNvSpPr txBox="1"/>
          <p:nvPr/>
        </p:nvSpPr>
        <p:spPr>
          <a:xfrm>
            <a:off x="6128314" y="6097879"/>
            <a:ext cx="10524922" cy="917574"/>
          </a:xfrm>
          <a:prstGeom prst="rect">
            <a:avLst/>
          </a:prstGeom>
        </p:spPr>
        <p:txBody>
          <a:bodyPr lIns="0" tIns="0" rIns="0" bIns="0" rtlCol="0" anchor="t">
            <a:spAutoFit/>
          </a:bodyPr>
          <a:lstStyle/>
          <a:p>
            <a:pPr algn="ctr">
              <a:lnSpc>
                <a:spcPts val="6499"/>
              </a:lnSpc>
              <a:spcBef>
                <a:spcPct val="0"/>
              </a:spcBef>
            </a:pPr>
            <a:r>
              <a:rPr lang="en-US" sz="6499" spc="162">
                <a:solidFill>
                  <a:srgbClr val="FFECA1"/>
                </a:solidFill>
                <a:latin typeface="Childos Arabic"/>
                <a:ea typeface="Childos Arabic"/>
                <a:cs typeface="Childos Arabic"/>
                <a:sym typeface="Childos Arabic"/>
              </a:rPr>
              <a:t>Respect for Sexual Diversity</a:t>
            </a:r>
          </a:p>
        </p:txBody>
      </p:sp>
      <p:sp>
        <p:nvSpPr>
          <p:cNvPr id="16" name="TextBox 16"/>
          <p:cNvSpPr txBox="1"/>
          <p:nvPr/>
        </p:nvSpPr>
        <p:spPr>
          <a:xfrm>
            <a:off x="6128314" y="3335029"/>
            <a:ext cx="10524922" cy="1045208"/>
          </a:xfrm>
          <a:prstGeom prst="rect">
            <a:avLst/>
          </a:prstGeom>
        </p:spPr>
        <p:txBody>
          <a:bodyPr lIns="0" tIns="0" rIns="0" bIns="0" rtlCol="0" anchor="t">
            <a:spAutoFit/>
          </a:bodyPr>
          <a:lstStyle/>
          <a:p>
            <a:pPr algn="ctr">
              <a:lnSpc>
                <a:spcPts val="7399"/>
              </a:lnSpc>
              <a:spcBef>
                <a:spcPct val="0"/>
              </a:spcBef>
            </a:pPr>
            <a:r>
              <a:rPr lang="en-US" sz="7399" spc="184">
                <a:solidFill>
                  <a:srgbClr val="FFECA1"/>
                </a:solidFill>
                <a:latin typeface="Childos Arabic"/>
                <a:ea typeface="Childos Arabic"/>
                <a:cs typeface="Childos Arabic"/>
                <a:sym typeface="Childos Arabic"/>
              </a:rPr>
              <a:t>Discrimination</a:t>
            </a:r>
          </a:p>
        </p:txBody>
      </p:sp>
      <p:sp>
        <p:nvSpPr>
          <p:cNvPr id="17" name="Freeform 17"/>
          <p:cNvSpPr/>
          <p:nvPr/>
        </p:nvSpPr>
        <p:spPr>
          <a:xfrm>
            <a:off x="13707236" y="8375177"/>
            <a:ext cx="4142711" cy="1351559"/>
          </a:xfrm>
          <a:custGeom>
            <a:avLst/>
            <a:gdLst/>
            <a:ahLst/>
            <a:cxnLst/>
            <a:rect l="l" t="t" r="r" b="b"/>
            <a:pathLst>
              <a:path w="4142711" h="1351559">
                <a:moveTo>
                  <a:pt x="0" y="0"/>
                </a:moveTo>
                <a:lnTo>
                  <a:pt x="4142711" y="0"/>
                </a:lnTo>
                <a:lnTo>
                  <a:pt x="4142711" y="1351560"/>
                </a:lnTo>
                <a:lnTo>
                  <a:pt x="0" y="1351560"/>
                </a:lnTo>
                <a:lnTo>
                  <a:pt x="0" y="0"/>
                </a:lnTo>
                <a:close/>
              </a:path>
            </a:pathLst>
          </a:custGeom>
          <a:blipFill>
            <a:blip r:embed="rId16"/>
            <a:stretch>
              <a:fillRect/>
            </a:stretch>
          </a:blipFill>
        </p:spPr>
        <p:txBody>
          <a:bodyPr/>
          <a:lstStyle/>
          <a:p>
            <a:endParaRPr lang="en-CA"/>
          </a:p>
        </p:txBody>
      </p:sp>
      <p:sp>
        <p:nvSpPr>
          <p:cNvPr id="18" name="TextBox 18"/>
          <p:cNvSpPr txBox="1"/>
          <p:nvPr/>
        </p:nvSpPr>
        <p:spPr>
          <a:xfrm>
            <a:off x="5624696" y="520406"/>
            <a:ext cx="11297181" cy="2311649"/>
          </a:xfrm>
          <a:prstGeom prst="rect">
            <a:avLst/>
          </a:prstGeom>
        </p:spPr>
        <p:txBody>
          <a:bodyPr lIns="0" tIns="0" rIns="0" bIns="0" rtlCol="0" anchor="t">
            <a:spAutoFit/>
          </a:bodyPr>
          <a:lstStyle/>
          <a:p>
            <a:pPr algn="ctr">
              <a:lnSpc>
                <a:spcPts val="9015"/>
              </a:lnSpc>
            </a:pPr>
            <a:r>
              <a:rPr lang="en-US" sz="6439" dirty="0">
                <a:solidFill>
                  <a:srgbClr val="350E07"/>
                </a:solidFill>
                <a:latin typeface="Childos Arabic"/>
                <a:ea typeface="Childos Arabic"/>
                <a:cs typeface="Childos Arabic"/>
                <a:sym typeface="Childos Arabic"/>
              </a:rPr>
              <a:t>Content CCQ </a:t>
            </a:r>
            <a:r>
              <a:rPr lang="en-US" sz="6439" dirty="0" err="1">
                <a:solidFill>
                  <a:srgbClr val="350E07"/>
                </a:solidFill>
                <a:latin typeface="Childos Arabic"/>
                <a:ea typeface="Childos Arabic"/>
                <a:cs typeface="Childos Arabic"/>
                <a:sym typeface="Childos Arabic"/>
              </a:rPr>
              <a:t>Programme</a:t>
            </a:r>
            <a:r>
              <a:rPr lang="en-US" sz="6439" dirty="0">
                <a:solidFill>
                  <a:srgbClr val="350E07"/>
                </a:solidFill>
                <a:latin typeface="Childos Arabic"/>
                <a:ea typeface="Childos Arabic"/>
                <a:cs typeface="Childos Arabic"/>
                <a:sym typeface="Childos Arabic"/>
              </a:rPr>
              <a:t> Goals:</a:t>
            </a:r>
          </a:p>
          <a:p>
            <a:pPr algn="ctr">
              <a:lnSpc>
                <a:spcPts val="9015"/>
              </a:lnSpc>
            </a:pPr>
            <a:endParaRPr lang="en-US" sz="6439" dirty="0">
              <a:solidFill>
                <a:srgbClr val="350E07"/>
              </a:solidFill>
              <a:latin typeface="Childos Arabic"/>
              <a:ea typeface="Childos Arabic"/>
              <a:cs typeface="Childos Arabic"/>
              <a:sym typeface="Childos Arabic"/>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D93E"/>
        </a:solidFill>
        <a:effectLst/>
      </p:bgPr>
    </p:bg>
    <p:spTree>
      <p:nvGrpSpPr>
        <p:cNvPr id="1" name=""/>
        <p:cNvGrpSpPr/>
        <p:nvPr/>
      </p:nvGrpSpPr>
      <p:grpSpPr>
        <a:xfrm>
          <a:off x="0" y="0"/>
          <a:ext cx="0" cy="0"/>
          <a:chOff x="0" y="0"/>
          <a:chExt cx="0" cy="0"/>
        </a:xfrm>
      </p:grpSpPr>
      <p:sp>
        <p:nvSpPr>
          <p:cNvPr id="2" name="Freeform 2"/>
          <p:cNvSpPr/>
          <p:nvPr/>
        </p:nvSpPr>
        <p:spPr>
          <a:xfrm>
            <a:off x="3740528" y="2559352"/>
            <a:ext cx="11025184" cy="6036288"/>
          </a:xfrm>
          <a:custGeom>
            <a:avLst/>
            <a:gdLst/>
            <a:ahLst/>
            <a:cxnLst/>
            <a:rect l="l" t="t" r="r" b="b"/>
            <a:pathLst>
              <a:path w="11025184" h="6036288">
                <a:moveTo>
                  <a:pt x="0" y="0"/>
                </a:moveTo>
                <a:lnTo>
                  <a:pt x="11025184" y="0"/>
                </a:lnTo>
                <a:lnTo>
                  <a:pt x="11025184" y="6036289"/>
                </a:lnTo>
                <a:lnTo>
                  <a:pt x="0" y="603628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9215944">
            <a:off x="-286057" y="-1893895"/>
            <a:ext cx="4048964" cy="4968054"/>
          </a:xfrm>
          <a:custGeom>
            <a:avLst/>
            <a:gdLst/>
            <a:ahLst/>
            <a:cxnLst/>
            <a:rect l="l" t="t" r="r" b="b"/>
            <a:pathLst>
              <a:path w="4048964" h="4968054">
                <a:moveTo>
                  <a:pt x="0" y="0"/>
                </a:moveTo>
                <a:lnTo>
                  <a:pt x="4048964" y="0"/>
                </a:lnTo>
                <a:lnTo>
                  <a:pt x="4048964" y="4968054"/>
                </a:lnTo>
                <a:lnTo>
                  <a:pt x="0" y="496805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rot="1235572">
            <a:off x="12930958" y="85899"/>
            <a:ext cx="7548972" cy="1550971"/>
          </a:xfrm>
          <a:custGeom>
            <a:avLst/>
            <a:gdLst/>
            <a:ahLst/>
            <a:cxnLst/>
            <a:rect l="l" t="t" r="r" b="b"/>
            <a:pathLst>
              <a:path w="7548972" h="1550971">
                <a:moveTo>
                  <a:pt x="0" y="0"/>
                </a:moveTo>
                <a:lnTo>
                  <a:pt x="7548972" y="0"/>
                </a:lnTo>
                <a:lnTo>
                  <a:pt x="7548972" y="1550970"/>
                </a:lnTo>
                <a:lnTo>
                  <a:pt x="0" y="155097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a:off x="15309818" y="-829908"/>
            <a:ext cx="2978182" cy="2967352"/>
          </a:xfrm>
          <a:custGeom>
            <a:avLst/>
            <a:gdLst/>
            <a:ahLst/>
            <a:cxnLst/>
            <a:rect l="l" t="t" r="r" b="b"/>
            <a:pathLst>
              <a:path w="2978182" h="2967352">
                <a:moveTo>
                  <a:pt x="0" y="0"/>
                </a:moveTo>
                <a:lnTo>
                  <a:pt x="2978182" y="0"/>
                </a:lnTo>
                <a:lnTo>
                  <a:pt x="2978182" y="2967352"/>
                </a:lnTo>
                <a:lnTo>
                  <a:pt x="0" y="2967352"/>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6" name="Freeform 6"/>
          <p:cNvSpPr/>
          <p:nvPr/>
        </p:nvSpPr>
        <p:spPr>
          <a:xfrm>
            <a:off x="-439857" y="7614252"/>
            <a:ext cx="2937114" cy="2926433"/>
          </a:xfrm>
          <a:custGeom>
            <a:avLst/>
            <a:gdLst/>
            <a:ahLst/>
            <a:cxnLst/>
            <a:rect l="l" t="t" r="r" b="b"/>
            <a:pathLst>
              <a:path w="2937114" h="2926433">
                <a:moveTo>
                  <a:pt x="0" y="0"/>
                </a:moveTo>
                <a:lnTo>
                  <a:pt x="2937114" y="0"/>
                </a:lnTo>
                <a:lnTo>
                  <a:pt x="2937114" y="2926433"/>
                </a:lnTo>
                <a:lnTo>
                  <a:pt x="0" y="2926433"/>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7" name="TextBox 7"/>
          <p:cNvSpPr txBox="1"/>
          <p:nvPr/>
        </p:nvSpPr>
        <p:spPr>
          <a:xfrm>
            <a:off x="3452489" y="3781947"/>
            <a:ext cx="11211475" cy="5100616"/>
          </a:xfrm>
          <a:prstGeom prst="rect">
            <a:avLst/>
          </a:prstGeom>
        </p:spPr>
        <p:txBody>
          <a:bodyPr lIns="0" tIns="0" rIns="0" bIns="0" rtlCol="0" anchor="t">
            <a:spAutoFit/>
          </a:bodyPr>
          <a:lstStyle/>
          <a:p>
            <a:pPr algn="ctr">
              <a:lnSpc>
                <a:spcPts val="6571"/>
              </a:lnSpc>
            </a:pPr>
            <a:r>
              <a:rPr lang="en-US" sz="6571" spc="32">
                <a:solidFill>
                  <a:srgbClr val="FFECA1"/>
                </a:solidFill>
                <a:latin typeface="Childos Arabic"/>
                <a:ea typeface="Childos Arabic"/>
                <a:cs typeface="Childos Arabic"/>
                <a:sym typeface="Childos Arabic"/>
              </a:rPr>
              <a:t>1. Take turns speaking.</a:t>
            </a:r>
          </a:p>
          <a:p>
            <a:pPr algn="ctr">
              <a:lnSpc>
                <a:spcPts val="6571"/>
              </a:lnSpc>
            </a:pPr>
            <a:r>
              <a:rPr lang="en-US" sz="6571" spc="32">
                <a:solidFill>
                  <a:srgbClr val="FFECA1"/>
                </a:solidFill>
                <a:latin typeface="Childos Arabic"/>
                <a:ea typeface="Childos Arabic"/>
                <a:cs typeface="Childos Arabic"/>
                <a:sym typeface="Childos Arabic"/>
              </a:rPr>
              <a:t>2. Listen when others talk.</a:t>
            </a:r>
          </a:p>
          <a:p>
            <a:pPr algn="ctr">
              <a:lnSpc>
                <a:spcPts val="6571"/>
              </a:lnSpc>
            </a:pPr>
            <a:r>
              <a:rPr lang="en-US" sz="6571" spc="32">
                <a:solidFill>
                  <a:srgbClr val="FFECA1"/>
                </a:solidFill>
                <a:latin typeface="Childos Arabic"/>
                <a:ea typeface="Childos Arabic"/>
                <a:cs typeface="Childos Arabic"/>
                <a:sym typeface="Childos Arabic"/>
              </a:rPr>
              <a:t>3. Use the right words when talking about the body.</a:t>
            </a:r>
          </a:p>
          <a:p>
            <a:pPr algn="ctr">
              <a:lnSpc>
                <a:spcPts val="6571"/>
              </a:lnSpc>
            </a:pPr>
            <a:endParaRPr lang="en-US" sz="6571" spc="32">
              <a:solidFill>
                <a:srgbClr val="FFECA1"/>
              </a:solidFill>
              <a:latin typeface="Childos Arabic"/>
              <a:ea typeface="Childos Arabic"/>
              <a:cs typeface="Childos Arabic"/>
              <a:sym typeface="Childos Arabic"/>
            </a:endParaRPr>
          </a:p>
          <a:p>
            <a:pPr algn="ctr">
              <a:lnSpc>
                <a:spcPts val="6571"/>
              </a:lnSpc>
            </a:pPr>
            <a:endParaRPr lang="en-US" sz="6571" spc="32">
              <a:solidFill>
                <a:srgbClr val="FFECA1"/>
              </a:solidFill>
              <a:latin typeface="Childos Arabic"/>
              <a:ea typeface="Childos Arabic"/>
              <a:cs typeface="Childos Arabic"/>
              <a:sym typeface="Childos Arabic"/>
            </a:endParaRPr>
          </a:p>
        </p:txBody>
      </p:sp>
      <p:sp>
        <p:nvSpPr>
          <p:cNvPr id="8" name="TextBox 8"/>
          <p:cNvSpPr txBox="1"/>
          <p:nvPr/>
        </p:nvSpPr>
        <p:spPr>
          <a:xfrm>
            <a:off x="4081514" y="1061119"/>
            <a:ext cx="10124973" cy="1076325"/>
          </a:xfrm>
          <a:prstGeom prst="rect">
            <a:avLst/>
          </a:prstGeom>
        </p:spPr>
        <p:txBody>
          <a:bodyPr lIns="0" tIns="0" rIns="0" bIns="0" rtlCol="0" anchor="t">
            <a:spAutoFit/>
          </a:bodyPr>
          <a:lstStyle/>
          <a:p>
            <a:pPr algn="ctr">
              <a:lnSpc>
                <a:spcPts val="7500"/>
              </a:lnSpc>
            </a:pPr>
            <a:r>
              <a:rPr lang="en-US" sz="7500">
                <a:solidFill>
                  <a:srgbClr val="4B3F02"/>
                </a:solidFill>
                <a:latin typeface="Childos Arabic"/>
                <a:ea typeface="Childos Arabic"/>
                <a:cs typeface="Childos Arabic"/>
                <a:sym typeface="Childos Arabic"/>
              </a:rPr>
              <a:t>The Rules For the Class</a:t>
            </a:r>
          </a:p>
        </p:txBody>
      </p:sp>
      <p:sp>
        <p:nvSpPr>
          <p:cNvPr id="9" name="Freeform 9"/>
          <p:cNvSpPr/>
          <p:nvPr/>
        </p:nvSpPr>
        <p:spPr>
          <a:xfrm>
            <a:off x="960364" y="6011312"/>
            <a:ext cx="3121149" cy="4529373"/>
          </a:xfrm>
          <a:custGeom>
            <a:avLst/>
            <a:gdLst/>
            <a:ahLst/>
            <a:cxnLst/>
            <a:rect l="l" t="t" r="r" b="b"/>
            <a:pathLst>
              <a:path w="3121149" h="4529373">
                <a:moveTo>
                  <a:pt x="0" y="0"/>
                </a:moveTo>
                <a:lnTo>
                  <a:pt x="3121150" y="0"/>
                </a:lnTo>
                <a:lnTo>
                  <a:pt x="3121150" y="4529373"/>
                </a:lnTo>
                <a:lnTo>
                  <a:pt x="0" y="4529373"/>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CA"/>
          </a:p>
        </p:txBody>
      </p:sp>
      <p:sp>
        <p:nvSpPr>
          <p:cNvPr id="10" name="Freeform 10"/>
          <p:cNvSpPr/>
          <p:nvPr/>
        </p:nvSpPr>
        <p:spPr>
          <a:xfrm>
            <a:off x="13707236" y="8375177"/>
            <a:ext cx="4142711" cy="1351559"/>
          </a:xfrm>
          <a:custGeom>
            <a:avLst/>
            <a:gdLst/>
            <a:ahLst/>
            <a:cxnLst/>
            <a:rect l="l" t="t" r="r" b="b"/>
            <a:pathLst>
              <a:path w="4142711" h="1351559">
                <a:moveTo>
                  <a:pt x="0" y="0"/>
                </a:moveTo>
                <a:lnTo>
                  <a:pt x="4142711" y="0"/>
                </a:lnTo>
                <a:lnTo>
                  <a:pt x="4142711" y="1351560"/>
                </a:lnTo>
                <a:lnTo>
                  <a:pt x="0" y="1351560"/>
                </a:lnTo>
                <a:lnTo>
                  <a:pt x="0" y="0"/>
                </a:lnTo>
                <a:close/>
              </a:path>
            </a:pathLst>
          </a:custGeom>
          <a:blipFill>
            <a:blip r:embed="rId13"/>
            <a:stretch>
              <a:fillRect/>
            </a:stretch>
          </a:blipFill>
        </p:spPr>
        <p:txBody>
          <a:bodyPr/>
          <a:lstStyle/>
          <a:p>
            <a:endParaRPr lang="en-CA"/>
          </a:p>
        </p:txBody>
      </p:sp>
      <p:sp>
        <p:nvSpPr>
          <p:cNvPr id="11" name="TextBox 11"/>
          <p:cNvSpPr txBox="1"/>
          <p:nvPr/>
        </p:nvSpPr>
        <p:spPr>
          <a:xfrm>
            <a:off x="3918704" y="9296400"/>
            <a:ext cx="10450592" cy="705487"/>
          </a:xfrm>
          <a:prstGeom prst="rect">
            <a:avLst/>
          </a:prstGeom>
        </p:spPr>
        <p:txBody>
          <a:bodyPr lIns="0" tIns="0" rIns="0" bIns="0" rtlCol="0" anchor="t">
            <a:spAutoFit/>
          </a:bodyPr>
          <a:lstStyle/>
          <a:p>
            <a:pPr algn="ctr">
              <a:lnSpc>
                <a:spcPts val="4900"/>
              </a:lnSpc>
            </a:pPr>
            <a:r>
              <a:rPr lang="en-US" sz="4900">
                <a:solidFill>
                  <a:srgbClr val="4B3F02"/>
                </a:solidFill>
                <a:latin typeface="Childos Arabic"/>
                <a:ea typeface="Childos Arabic"/>
                <a:cs typeface="Childos Arabic"/>
                <a:sym typeface="Childos Arabic"/>
              </a:rPr>
              <a:t>Any questions about these rules?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ADE6D"/>
        </a:solidFill>
        <a:effectLst/>
      </p:bgPr>
    </p:bg>
    <p:spTree>
      <p:nvGrpSpPr>
        <p:cNvPr id="1" name=""/>
        <p:cNvGrpSpPr/>
        <p:nvPr/>
      </p:nvGrpSpPr>
      <p:grpSpPr>
        <a:xfrm>
          <a:off x="0" y="0"/>
          <a:ext cx="0" cy="0"/>
          <a:chOff x="0" y="0"/>
          <a:chExt cx="0" cy="0"/>
        </a:xfrm>
      </p:grpSpPr>
      <p:sp>
        <p:nvSpPr>
          <p:cNvPr id="2" name="Freeform 2"/>
          <p:cNvSpPr/>
          <p:nvPr/>
        </p:nvSpPr>
        <p:spPr>
          <a:xfrm>
            <a:off x="-229161" y="-195178"/>
            <a:ext cx="2812893" cy="3689040"/>
          </a:xfrm>
          <a:custGeom>
            <a:avLst/>
            <a:gdLst/>
            <a:ahLst/>
            <a:cxnLst/>
            <a:rect l="l" t="t" r="r" b="b"/>
            <a:pathLst>
              <a:path w="2812893" h="3689040">
                <a:moveTo>
                  <a:pt x="0" y="0"/>
                </a:moveTo>
                <a:lnTo>
                  <a:pt x="2812893" y="0"/>
                </a:lnTo>
                <a:lnTo>
                  <a:pt x="2812893" y="3689040"/>
                </a:lnTo>
                <a:lnTo>
                  <a:pt x="0" y="368904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CA"/>
          </a:p>
        </p:txBody>
      </p:sp>
      <p:sp>
        <p:nvSpPr>
          <p:cNvPr id="3" name="Freeform 3"/>
          <p:cNvSpPr/>
          <p:nvPr/>
        </p:nvSpPr>
        <p:spPr>
          <a:xfrm>
            <a:off x="-548736" y="-195178"/>
            <a:ext cx="2978182" cy="2967352"/>
          </a:xfrm>
          <a:custGeom>
            <a:avLst/>
            <a:gdLst/>
            <a:ahLst/>
            <a:cxnLst/>
            <a:rect l="l" t="t" r="r" b="b"/>
            <a:pathLst>
              <a:path w="2978182" h="2967352">
                <a:moveTo>
                  <a:pt x="0" y="0"/>
                </a:moveTo>
                <a:lnTo>
                  <a:pt x="2978183" y="0"/>
                </a:lnTo>
                <a:lnTo>
                  <a:pt x="2978183" y="2967352"/>
                </a:lnTo>
                <a:lnTo>
                  <a:pt x="0" y="296735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4" name="Freeform 4"/>
          <p:cNvSpPr/>
          <p:nvPr/>
        </p:nvSpPr>
        <p:spPr>
          <a:xfrm>
            <a:off x="5178435" y="1919729"/>
            <a:ext cx="7931130" cy="5631102"/>
          </a:xfrm>
          <a:custGeom>
            <a:avLst/>
            <a:gdLst/>
            <a:ahLst/>
            <a:cxnLst/>
            <a:rect l="l" t="t" r="r" b="b"/>
            <a:pathLst>
              <a:path w="7931130" h="5631102">
                <a:moveTo>
                  <a:pt x="0" y="0"/>
                </a:moveTo>
                <a:lnTo>
                  <a:pt x="7931130" y="0"/>
                </a:lnTo>
                <a:lnTo>
                  <a:pt x="7931130" y="5631103"/>
                </a:lnTo>
                <a:lnTo>
                  <a:pt x="0" y="5631103"/>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CA"/>
          </a:p>
        </p:txBody>
      </p:sp>
      <p:sp>
        <p:nvSpPr>
          <p:cNvPr id="5" name="TextBox 5"/>
          <p:cNvSpPr txBox="1"/>
          <p:nvPr/>
        </p:nvSpPr>
        <p:spPr>
          <a:xfrm rot="-3486">
            <a:off x="5365732" y="3852630"/>
            <a:ext cx="7556294" cy="1527176"/>
          </a:xfrm>
          <a:prstGeom prst="rect">
            <a:avLst/>
          </a:prstGeom>
        </p:spPr>
        <p:txBody>
          <a:bodyPr lIns="0" tIns="0" rIns="0" bIns="0" rtlCol="0" anchor="t">
            <a:spAutoFit/>
          </a:bodyPr>
          <a:lstStyle/>
          <a:p>
            <a:pPr algn="ctr">
              <a:lnSpc>
                <a:spcPts val="11899"/>
              </a:lnSpc>
              <a:spcBef>
                <a:spcPct val="0"/>
              </a:spcBef>
            </a:pPr>
            <a:r>
              <a:rPr lang="en-US" sz="8499" spc="42">
                <a:solidFill>
                  <a:srgbClr val="4B3F02"/>
                </a:solidFill>
                <a:latin typeface="Childos Arabic"/>
                <a:ea typeface="Childos Arabic"/>
                <a:cs typeface="Childos Arabic"/>
                <a:sym typeface="Childos Arabic"/>
              </a:rPr>
              <a:t>Discrimination</a:t>
            </a:r>
          </a:p>
        </p:txBody>
      </p:sp>
      <p:sp>
        <p:nvSpPr>
          <p:cNvPr id="6" name="Freeform 6"/>
          <p:cNvSpPr/>
          <p:nvPr/>
        </p:nvSpPr>
        <p:spPr>
          <a:xfrm>
            <a:off x="-1991337" y="8077632"/>
            <a:ext cx="3982673" cy="3968191"/>
          </a:xfrm>
          <a:custGeom>
            <a:avLst/>
            <a:gdLst/>
            <a:ahLst/>
            <a:cxnLst/>
            <a:rect l="l" t="t" r="r" b="b"/>
            <a:pathLst>
              <a:path w="3982673" h="3968191">
                <a:moveTo>
                  <a:pt x="0" y="0"/>
                </a:moveTo>
                <a:lnTo>
                  <a:pt x="3982674" y="0"/>
                </a:lnTo>
                <a:lnTo>
                  <a:pt x="3982674" y="3968190"/>
                </a:lnTo>
                <a:lnTo>
                  <a:pt x="0" y="396819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CA"/>
          </a:p>
        </p:txBody>
      </p:sp>
      <p:sp>
        <p:nvSpPr>
          <p:cNvPr id="7" name="Freeform 7"/>
          <p:cNvSpPr/>
          <p:nvPr/>
        </p:nvSpPr>
        <p:spPr>
          <a:xfrm>
            <a:off x="13707236" y="8375177"/>
            <a:ext cx="4142711" cy="1351559"/>
          </a:xfrm>
          <a:custGeom>
            <a:avLst/>
            <a:gdLst/>
            <a:ahLst/>
            <a:cxnLst/>
            <a:rect l="l" t="t" r="r" b="b"/>
            <a:pathLst>
              <a:path w="4142711" h="1351559">
                <a:moveTo>
                  <a:pt x="0" y="0"/>
                </a:moveTo>
                <a:lnTo>
                  <a:pt x="4142711" y="0"/>
                </a:lnTo>
                <a:lnTo>
                  <a:pt x="4142711" y="1351560"/>
                </a:lnTo>
                <a:lnTo>
                  <a:pt x="0" y="1351560"/>
                </a:lnTo>
                <a:lnTo>
                  <a:pt x="0" y="0"/>
                </a:lnTo>
                <a:close/>
              </a:path>
            </a:pathLst>
          </a:custGeom>
          <a:blipFill>
            <a:blip r:embed="rId8"/>
            <a:stretch>
              <a:fillRect/>
            </a:stretch>
          </a:blipFill>
        </p:spPr>
        <p:txBody>
          <a:bodyPr/>
          <a:lstStyle/>
          <a:p>
            <a:endParaRPr lang="en-C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D93E"/>
        </a:solidFill>
        <a:effectLst/>
      </p:bgPr>
    </p:bg>
    <p:spTree>
      <p:nvGrpSpPr>
        <p:cNvPr id="1" name=""/>
        <p:cNvGrpSpPr/>
        <p:nvPr/>
      </p:nvGrpSpPr>
      <p:grpSpPr>
        <a:xfrm>
          <a:off x="0" y="0"/>
          <a:ext cx="0" cy="0"/>
          <a:chOff x="0" y="0"/>
          <a:chExt cx="0" cy="0"/>
        </a:xfrm>
      </p:grpSpPr>
      <p:sp>
        <p:nvSpPr>
          <p:cNvPr id="2" name="Freeform 2"/>
          <p:cNvSpPr/>
          <p:nvPr/>
        </p:nvSpPr>
        <p:spPr>
          <a:xfrm rot="1235572">
            <a:off x="9191160" y="-593497"/>
            <a:ext cx="11273189" cy="2316128"/>
          </a:xfrm>
          <a:custGeom>
            <a:avLst/>
            <a:gdLst/>
            <a:ahLst/>
            <a:cxnLst/>
            <a:rect l="l" t="t" r="r" b="b"/>
            <a:pathLst>
              <a:path w="11273189" h="2316128">
                <a:moveTo>
                  <a:pt x="0" y="0"/>
                </a:moveTo>
                <a:lnTo>
                  <a:pt x="11273190" y="0"/>
                </a:lnTo>
                <a:lnTo>
                  <a:pt x="11273190" y="2316128"/>
                </a:lnTo>
                <a:lnTo>
                  <a:pt x="0" y="231612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a:off x="14479767" y="-976170"/>
            <a:ext cx="3714768" cy="3701259"/>
          </a:xfrm>
          <a:custGeom>
            <a:avLst/>
            <a:gdLst/>
            <a:ahLst/>
            <a:cxnLst/>
            <a:rect l="l" t="t" r="r" b="b"/>
            <a:pathLst>
              <a:path w="3714768" h="3701259">
                <a:moveTo>
                  <a:pt x="0" y="0"/>
                </a:moveTo>
                <a:lnTo>
                  <a:pt x="3714768" y="0"/>
                </a:lnTo>
                <a:lnTo>
                  <a:pt x="3714768" y="3701260"/>
                </a:lnTo>
                <a:lnTo>
                  <a:pt x="0" y="370126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a:off x="2425324" y="1579061"/>
            <a:ext cx="14455037" cy="7679239"/>
          </a:xfrm>
          <a:custGeom>
            <a:avLst/>
            <a:gdLst/>
            <a:ahLst/>
            <a:cxnLst/>
            <a:rect l="l" t="t" r="r" b="b"/>
            <a:pathLst>
              <a:path w="14455037" h="7679239">
                <a:moveTo>
                  <a:pt x="0" y="0"/>
                </a:moveTo>
                <a:lnTo>
                  <a:pt x="14455037" y="0"/>
                </a:lnTo>
                <a:lnTo>
                  <a:pt x="14455037" y="7679239"/>
                </a:lnTo>
                <a:lnTo>
                  <a:pt x="0" y="767923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rot="1856272">
            <a:off x="-605929" y="6452939"/>
            <a:ext cx="4048964" cy="4968054"/>
          </a:xfrm>
          <a:custGeom>
            <a:avLst/>
            <a:gdLst/>
            <a:ahLst/>
            <a:cxnLst/>
            <a:rect l="l" t="t" r="r" b="b"/>
            <a:pathLst>
              <a:path w="4048964" h="4968054">
                <a:moveTo>
                  <a:pt x="0" y="0"/>
                </a:moveTo>
                <a:lnTo>
                  <a:pt x="4048964" y="0"/>
                </a:lnTo>
                <a:lnTo>
                  <a:pt x="4048964" y="4968054"/>
                </a:lnTo>
                <a:lnTo>
                  <a:pt x="0" y="496805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6" name="Freeform 6"/>
          <p:cNvSpPr/>
          <p:nvPr/>
        </p:nvSpPr>
        <p:spPr>
          <a:xfrm>
            <a:off x="233655" y="1028700"/>
            <a:ext cx="2556320" cy="4114800"/>
          </a:xfrm>
          <a:custGeom>
            <a:avLst/>
            <a:gdLst/>
            <a:ahLst/>
            <a:cxnLst/>
            <a:rect l="l" t="t" r="r" b="b"/>
            <a:pathLst>
              <a:path w="2556320" h="4114800">
                <a:moveTo>
                  <a:pt x="0" y="0"/>
                </a:moveTo>
                <a:lnTo>
                  <a:pt x="2556320" y="0"/>
                </a:lnTo>
                <a:lnTo>
                  <a:pt x="2556320" y="4114800"/>
                </a:lnTo>
                <a:lnTo>
                  <a:pt x="0" y="4114800"/>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CA"/>
          </a:p>
        </p:txBody>
      </p:sp>
      <p:sp>
        <p:nvSpPr>
          <p:cNvPr id="7" name="TextBox 7"/>
          <p:cNvSpPr txBox="1"/>
          <p:nvPr/>
        </p:nvSpPr>
        <p:spPr>
          <a:xfrm>
            <a:off x="2789975" y="4332998"/>
            <a:ext cx="13697159" cy="4925302"/>
          </a:xfrm>
          <a:prstGeom prst="rect">
            <a:avLst/>
          </a:prstGeom>
        </p:spPr>
        <p:txBody>
          <a:bodyPr lIns="0" tIns="0" rIns="0" bIns="0" rtlCol="0" anchor="t">
            <a:spAutoFit/>
          </a:bodyPr>
          <a:lstStyle/>
          <a:p>
            <a:pPr algn="ctr">
              <a:lnSpc>
                <a:spcPts val="4828"/>
              </a:lnSpc>
            </a:pPr>
            <a:r>
              <a:rPr lang="en-US" sz="4828">
                <a:solidFill>
                  <a:srgbClr val="4B3F02"/>
                </a:solidFill>
                <a:latin typeface="Childos Arabic"/>
                <a:ea typeface="Childos Arabic"/>
                <a:cs typeface="Childos Arabic"/>
                <a:sym typeface="Childos Arabic"/>
              </a:rPr>
              <a:t>What words or ideas do you think of when you hear the word discrimination?</a:t>
            </a:r>
          </a:p>
          <a:p>
            <a:pPr algn="ctr">
              <a:lnSpc>
                <a:spcPts val="4828"/>
              </a:lnSpc>
            </a:pPr>
            <a:endParaRPr lang="en-US" sz="4828">
              <a:solidFill>
                <a:srgbClr val="4B3F02"/>
              </a:solidFill>
              <a:latin typeface="Childos Arabic"/>
              <a:ea typeface="Childos Arabic"/>
              <a:cs typeface="Childos Arabic"/>
              <a:sym typeface="Childos Arabic"/>
            </a:endParaRPr>
          </a:p>
          <a:p>
            <a:pPr algn="ctr">
              <a:lnSpc>
                <a:spcPts val="4828"/>
              </a:lnSpc>
            </a:pPr>
            <a:r>
              <a:rPr lang="en-US" sz="4828">
                <a:solidFill>
                  <a:srgbClr val="4B3F02"/>
                </a:solidFill>
                <a:latin typeface="Childos Arabic"/>
                <a:ea typeface="Childos Arabic"/>
                <a:cs typeface="Childos Arabic"/>
                <a:sym typeface="Childos Arabic"/>
              </a:rPr>
              <a:t>Do you think there is discrimination at school? At home? In your daily life?</a:t>
            </a:r>
          </a:p>
          <a:p>
            <a:pPr algn="ctr">
              <a:lnSpc>
                <a:spcPts val="4828"/>
              </a:lnSpc>
            </a:pPr>
            <a:endParaRPr lang="en-US" sz="4828">
              <a:solidFill>
                <a:srgbClr val="4B3F02"/>
              </a:solidFill>
              <a:latin typeface="Childos Arabic"/>
              <a:ea typeface="Childos Arabic"/>
              <a:cs typeface="Childos Arabic"/>
              <a:sym typeface="Childos Arabic"/>
            </a:endParaRPr>
          </a:p>
          <a:p>
            <a:pPr algn="ctr">
              <a:lnSpc>
                <a:spcPts val="4828"/>
              </a:lnSpc>
            </a:pPr>
            <a:endParaRPr lang="en-US" sz="4828">
              <a:solidFill>
                <a:srgbClr val="4B3F02"/>
              </a:solidFill>
              <a:latin typeface="Childos Arabic"/>
              <a:ea typeface="Childos Arabic"/>
              <a:cs typeface="Childos Arabic"/>
              <a:sym typeface="Childos Arabic"/>
            </a:endParaRPr>
          </a:p>
          <a:p>
            <a:pPr algn="ctr">
              <a:lnSpc>
                <a:spcPts val="4828"/>
              </a:lnSpc>
            </a:pPr>
            <a:endParaRPr lang="en-US" sz="4828">
              <a:solidFill>
                <a:srgbClr val="4B3F02"/>
              </a:solidFill>
              <a:latin typeface="Childos Arabic"/>
              <a:ea typeface="Childos Arabic"/>
              <a:cs typeface="Childos Arabic"/>
              <a:sym typeface="Childos Arabic"/>
            </a:endParaRPr>
          </a:p>
        </p:txBody>
      </p:sp>
      <p:sp>
        <p:nvSpPr>
          <p:cNvPr id="8" name="TextBox 8"/>
          <p:cNvSpPr txBox="1"/>
          <p:nvPr/>
        </p:nvSpPr>
        <p:spPr>
          <a:xfrm>
            <a:off x="3183202" y="3172765"/>
            <a:ext cx="13303932" cy="708025"/>
          </a:xfrm>
          <a:prstGeom prst="rect">
            <a:avLst/>
          </a:prstGeom>
        </p:spPr>
        <p:txBody>
          <a:bodyPr lIns="0" tIns="0" rIns="0" bIns="0" rtlCol="0" anchor="t">
            <a:spAutoFit/>
          </a:bodyPr>
          <a:lstStyle/>
          <a:p>
            <a:pPr algn="ctr">
              <a:lnSpc>
                <a:spcPts val="4999"/>
              </a:lnSpc>
            </a:pPr>
            <a:r>
              <a:rPr lang="en-US" sz="4999" b="1">
                <a:solidFill>
                  <a:srgbClr val="4B3F02"/>
                </a:solidFill>
                <a:latin typeface="Childos Arabic Bold"/>
                <a:ea typeface="Childos Arabic Bold"/>
                <a:cs typeface="Childos Arabic Bold"/>
                <a:sym typeface="Childos Arabic Bold"/>
              </a:rPr>
              <a:t>Ask students:</a:t>
            </a:r>
          </a:p>
        </p:txBody>
      </p:sp>
      <p:sp>
        <p:nvSpPr>
          <p:cNvPr id="9" name="Freeform 9"/>
          <p:cNvSpPr/>
          <p:nvPr/>
        </p:nvSpPr>
        <p:spPr>
          <a:xfrm>
            <a:off x="13707236" y="8375177"/>
            <a:ext cx="4142711" cy="1351559"/>
          </a:xfrm>
          <a:custGeom>
            <a:avLst/>
            <a:gdLst/>
            <a:ahLst/>
            <a:cxnLst/>
            <a:rect l="l" t="t" r="r" b="b"/>
            <a:pathLst>
              <a:path w="4142711" h="1351559">
                <a:moveTo>
                  <a:pt x="0" y="0"/>
                </a:moveTo>
                <a:lnTo>
                  <a:pt x="4142711" y="0"/>
                </a:lnTo>
                <a:lnTo>
                  <a:pt x="4142711" y="1351560"/>
                </a:lnTo>
                <a:lnTo>
                  <a:pt x="0" y="1351560"/>
                </a:lnTo>
                <a:lnTo>
                  <a:pt x="0" y="0"/>
                </a:lnTo>
                <a:close/>
              </a:path>
            </a:pathLst>
          </a:custGeom>
          <a:blipFill>
            <a:blip r:embed="rId13"/>
            <a:stretch>
              <a:fillRect/>
            </a:stretch>
          </a:blipFill>
        </p:spPr>
        <p:txBody>
          <a:bodyPr/>
          <a:lstStyle/>
          <a:p>
            <a:endParaRPr lang="en-C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ECA1"/>
        </a:solidFill>
        <a:effectLst/>
      </p:bgPr>
    </p:bg>
    <p:spTree>
      <p:nvGrpSpPr>
        <p:cNvPr id="1" name=""/>
        <p:cNvGrpSpPr/>
        <p:nvPr/>
      </p:nvGrpSpPr>
      <p:grpSpPr>
        <a:xfrm>
          <a:off x="0" y="0"/>
          <a:ext cx="0" cy="0"/>
          <a:chOff x="0" y="0"/>
          <a:chExt cx="0" cy="0"/>
        </a:xfrm>
      </p:grpSpPr>
      <p:sp>
        <p:nvSpPr>
          <p:cNvPr id="2" name="TextBox 2"/>
          <p:cNvSpPr txBox="1"/>
          <p:nvPr/>
        </p:nvSpPr>
        <p:spPr>
          <a:xfrm>
            <a:off x="3111513" y="662116"/>
            <a:ext cx="11484977" cy="1076325"/>
          </a:xfrm>
          <a:prstGeom prst="rect">
            <a:avLst/>
          </a:prstGeom>
        </p:spPr>
        <p:txBody>
          <a:bodyPr lIns="0" tIns="0" rIns="0" bIns="0" rtlCol="0" anchor="t">
            <a:spAutoFit/>
          </a:bodyPr>
          <a:lstStyle/>
          <a:p>
            <a:pPr algn="ctr">
              <a:lnSpc>
                <a:spcPts val="7500"/>
              </a:lnSpc>
            </a:pPr>
            <a:r>
              <a:rPr lang="en-US" sz="7500">
                <a:solidFill>
                  <a:srgbClr val="4B3F02"/>
                </a:solidFill>
                <a:latin typeface="Childos Arabic"/>
                <a:ea typeface="Childos Arabic"/>
                <a:cs typeface="Childos Arabic"/>
                <a:sym typeface="Childos Arabic"/>
              </a:rPr>
              <a:t>Video on Discrimination</a:t>
            </a:r>
          </a:p>
        </p:txBody>
      </p:sp>
      <p:sp>
        <p:nvSpPr>
          <p:cNvPr id="3" name="Freeform 3"/>
          <p:cNvSpPr/>
          <p:nvPr/>
        </p:nvSpPr>
        <p:spPr>
          <a:xfrm rot="-9908892">
            <a:off x="15369144" y="-1803507"/>
            <a:ext cx="5497464" cy="6745355"/>
          </a:xfrm>
          <a:custGeom>
            <a:avLst/>
            <a:gdLst/>
            <a:ahLst/>
            <a:cxnLst/>
            <a:rect l="l" t="t" r="r" b="b"/>
            <a:pathLst>
              <a:path w="5497464" h="6745355">
                <a:moveTo>
                  <a:pt x="0" y="0"/>
                </a:moveTo>
                <a:lnTo>
                  <a:pt x="5497464" y="0"/>
                </a:lnTo>
                <a:lnTo>
                  <a:pt x="5497464" y="6745354"/>
                </a:lnTo>
                <a:lnTo>
                  <a:pt x="0" y="674535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4" name="Freeform 4"/>
          <p:cNvSpPr/>
          <p:nvPr/>
        </p:nvSpPr>
        <p:spPr>
          <a:xfrm>
            <a:off x="1028700" y="2052766"/>
            <a:ext cx="2388181" cy="2397686"/>
          </a:xfrm>
          <a:custGeom>
            <a:avLst/>
            <a:gdLst/>
            <a:ahLst/>
            <a:cxnLst/>
            <a:rect l="l" t="t" r="r" b="b"/>
            <a:pathLst>
              <a:path w="2388181" h="2397686">
                <a:moveTo>
                  <a:pt x="0" y="0"/>
                </a:moveTo>
                <a:lnTo>
                  <a:pt x="2388181" y="0"/>
                </a:lnTo>
                <a:lnTo>
                  <a:pt x="2388181" y="2397686"/>
                </a:lnTo>
                <a:lnTo>
                  <a:pt x="0" y="2397686"/>
                </a:lnTo>
                <a:lnTo>
                  <a:pt x="0" y="0"/>
                </a:lnTo>
                <a:close/>
              </a:path>
            </a:pathLst>
          </a:custGeom>
          <a:blipFill>
            <a:blip r:embed="rId5">
              <a:extLst>
                <a:ext uri="{96DAC541-7B7A-43D3-8B79-37D633B846F1}">
                  <asvg:svgBlip xmlns:asvg="http://schemas.microsoft.com/office/drawing/2016/SVG/main" r:embed="rId6"/>
                </a:ext>
              </a:extLst>
            </a:blip>
            <a:stretch>
              <a:fillRect t="-2382" b="-23300"/>
            </a:stretch>
          </a:blipFill>
        </p:spPr>
        <p:txBody>
          <a:bodyPr/>
          <a:lstStyle/>
          <a:p>
            <a:endParaRPr lang="en-CA"/>
          </a:p>
        </p:txBody>
      </p:sp>
      <p:sp>
        <p:nvSpPr>
          <p:cNvPr id="5" name="Freeform 5"/>
          <p:cNvSpPr/>
          <p:nvPr/>
        </p:nvSpPr>
        <p:spPr>
          <a:xfrm>
            <a:off x="8268621" y="8691711"/>
            <a:ext cx="875379" cy="1133177"/>
          </a:xfrm>
          <a:custGeom>
            <a:avLst/>
            <a:gdLst/>
            <a:ahLst/>
            <a:cxnLst/>
            <a:rect l="l" t="t" r="r" b="b"/>
            <a:pathLst>
              <a:path w="875379" h="1133177">
                <a:moveTo>
                  <a:pt x="0" y="0"/>
                </a:moveTo>
                <a:lnTo>
                  <a:pt x="875379" y="0"/>
                </a:lnTo>
                <a:lnTo>
                  <a:pt x="875379" y="1133178"/>
                </a:lnTo>
                <a:lnTo>
                  <a:pt x="0" y="113317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6" name="Freeform 6"/>
          <p:cNvSpPr/>
          <p:nvPr/>
        </p:nvSpPr>
        <p:spPr>
          <a:xfrm>
            <a:off x="5208811" y="2157749"/>
            <a:ext cx="6994999" cy="4564237"/>
          </a:xfrm>
          <a:custGeom>
            <a:avLst/>
            <a:gdLst/>
            <a:ahLst/>
            <a:cxnLst/>
            <a:rect l="l" t="t" r="r" b="b"/>
            <a:pathLst>
              <a:path w="6994999" h="4564237">
                <a:moveTo>
                  <a:pt x="0" y="0"/>
                </a:moveTo>
                <a:lnTo>
                  <a:pt x="6994999" y="0"/>
                </a:lnTo>
                <a:lnTo>
                  <a:pt x="6994999" y="4564237"/>
                </a:lnTo>
                <a:lnTo>
                  <a:pt x="0" y="4564237"/>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7" name="Freeform 7"/>
          <p:cNvSpPr/>
          <p:nvPr/>
        </p:nvSpPr>
        <p:spPr>
          <a:xfrm>
            <a:off x="13707236" y="8375177"/>
            <a:ext cx="4142711" cy="1351559"/>
          </a:xfrm>
          <a:custGeom>
            <a:avLst/>
            <a:gdLst/>
            <a:ahLst/>
            <a:cxnLst/>
            <a:rect l="l" t="t" r="r" b="b"/>
            <a:pathLst>
              <a:path w="4142711" h="1351559">
                <a:moveTo>
                  <a:pt x="0" y="0"/>
                </a:moveTo>
                <a:lnTo>
                  <a:pt x="4142711" y="0"/>
                </a:lnTo>
                <a:lnTo>
                  <a:pt x="4142711" y="1351560"/>
                </a:lnTo>
                <a:lnTo>
                  <a:pt x="0" y="1351560"/>
                </a:lnTo>
                <a:lnTo>
                  <a:pt x="0" y="0"/>
                </a:lnTo>
                <a:close/>
              </a:path>
            </a:pathLst>
          </a:custGeom>
          <a:blipFill>
            <a:blip r:embed="rId11"/>
            <a:stretch>
              <a:fillRect/>
            </a:stretch>
          </a:blipFill>
        </p:spPr>
        <p:txBody>
          <a:bodyPr/>
          <a:lstStyle/>
          <a:p>
            <a:endParaRPr lang="en-CA"/>
          </a:p>
        </p:txBody>
      </p:sp>
      <p:sp>
        <p:nvSpPr>
          <p:cNvPr id="8" name="TextBox 8"/>
          <p:cNvSpPr txBox="1"/>
          <p:nvPr/>
        </p:nvSpPr>
        <p:spPr>
          <a:xfrm>
            <a:off x="3225866" y="7203335"/>
            <a:ext cx="11836269" cy="1171842"/>
          </a:xfrm>
          <a:prstGeom prst="rect">
            <a:avLst/>
          </a:prstGeom>
        </p:spPr>
        <p:txBody>
          <a:bodyPr lIns="0" tIns="0" rIns="0" bIns="0" rtlCol="0" anchor="t">
            <a:spAutoFit/>
          </a:bodyPr>
          <a:lstStyle/>
          <a:p>
            <a:pPr algn="ctr">
              <a:lnSpc>
                <a:spcPts val="4696"/>
              </a:lnSpc>
            </a:pPr>
            <a:r>
              <a:rPr lang="en-US" sz="3354" u="sng">
                <a:solidFill>
                  <a:srgbClr val="4B3F02"/>
                </a:solidFill>
                <a:latin typeface="Arimo"/>
                <a:ea typeface="Arimo"/>
                <a:cs typeface="Arimo"/>
                <a:sym typeface="Arimo"/>
                <a:hlinkClick r:id="rId12" tooltip="https://www.youtube.com/watch?v=O5uKJVDFHFw&amp;ab_channel=BBCNorthernIreland"/>
              </a:rPr>
              <a:t>https://www.youtube.com/watch?v=O5uKJVDFHFw&amp;ab_channel=BBCNorthernIreland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ECA1"/>
        </a:solidFill>
        <a:effectLst/>
      </p:bgPr>
    </p:bg>
    <p:spTree>
      <p:nvGrpSpPr>
        <p:cNvPr id="1" name=""/>
        <p:cNvGrpSpPr/>
        <p:nvPr/>
      </p:nvGrpSpPr>
      <p:grpSpPr>
        <a:xfrm>
          <a:off x="0" y="0"/>
          <a:ext cx="0" cy="0"/>
          <a:chOff x="0" y="0"/>
          <a:chExt cx="0" cy="0"/>
        </a:xfrm>
      </p:grpSpPr>
      <p:sp>
        <p:nvSpPr>
          <p:cNvPr id="2" name="Freeform 2"/>
          <p:cNvSpPr/>
          <p:nvPr/>
        </p:nvSpPr>
        <p:spPr>
          <a:xfrm>
            <a:off x="4047761" y="2093591"/>
            <a:ext cx="11644503" cy="6375365"/>
          </a:xfrm>
          <a:custGeom>
            <a:avLst/>
            <a:gdLst/>
            <a:ahLst/>
            <a:cxnLst/>
            <a:rect l="l" t="t" r="r" b="b"/>
            <a:pathLst>
              <a:path w="11644503" h="6375365">
                <a:moveTo>
                  <a:pt x="0" y="0"/>
                </a:moveTo>
                <a:lnTo>
                  <a:pt x="11644503" y="0"/>
                </a:lnTo>
                <a:lnTo>
                  <a:pt x="11644503" y="6375365"/>
                </a:lnTo>
                <a:lnTo>
                  <a:pt x="0" y="637536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2370693">
            <a:off x="-2745786" y="613439"/>
            <a:ext cx="7548972" cy="1550971"/>
          </a:xfrm>
          <a:custGeom>
            <a:avLst/>
            <a:gdLst/>
            <a:ahLst/>
            <a:cxnLst/>
            <a:rect l="l" t="t" r="r" b="b"/>
            <a:pathLst>
              <a:path w="7548972" h="1550971">
                <a:moveTo>
                  <a:pt x="0" y="0"/>
                </a:moveTo>
                <a:lnTo>
                  <a:pt x="7548972" y="0"/>
                </a:lnTo>
                <a:lnTo>
                  <a:pt x="7548972" y="1550971"/>
                </a:lnTo>
                <a:lnTo>
                  <a:pt x="0" y="155097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Freeform 4"/>
          <p:cNvSpPr/>
          <p:nvPr/>
        </p:nvSpPr>
        <p:spPr>
          <a:xfrm rot="-2370693">
            <a:off x="-2449511" y="933693"/>
            <a:ext cx="7548972" cy="1550971"/>
          </a:xfrm>
          <a:custGeom>
            <a:avLst/>
            <a:gdLst/>
            <a:ahLst/>
            <a:cxnLst/>
            <a:rect l="l" t="t" r="r" b="b"/>
            <a:pathLst>
              <a:path w="7548972" h="1550971">
                <a:moveTo>
                  <a:pt x="0" y="0"/>
                </a:moveTo>
                <a:lnTo>
                  <a:pt x="7548972" y="0"/>
                </a:lnTo>
                <a:lnTo>
                  <a:pt x="7548972" y="1550970"/>
                </a:lnTo>
                <a:lnTo>
                  <a:pt x="0" y="155097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5" name="Freeform 5"/>
          <p:cNvSpPr/>
          <p:nvPr/>
        </p:nvSpPr>
        <p:spPr>
          <a:xfrm rot="10067763">
            <a:off x="14544339" y="1605542"/>
            <a:ext cx="2295850" cy="2304988"/>
          </a:xfrm>
          <a:custGeom>
            <a:avLst/>
            <a:gdLst/>
            <a:ahLst/>
            <a:cxnLst/>
            <a:rect l="l" t="t" r="r" b="b"/>
            <a:pathLst>
              <a:path w="2295850" h="2304988">
                <a:moveTo>
                  <a:pt x="0" y="0"/>
                </a:moveTo>
                <a:lnTo>
                  <a:pt x="2295850" y="0"/>
                </a:lnTo>
                <a:lnTo>
                  <a:pt x="2295850" y="2304988"/>
                </a:lnTo>
                <a:lnTo>
                  <a:pt x="0" y="2304988"/>
                </a:lnTo>
                <a:lnTo>
                  <a:pt x="0" y="0"/>
                </a:lnTo>
                <a:close/>
              </a:path>
            </a:pathLst>
          </a:custGeom>
          <a:blipFill>
            <a:blip r:embed="rId9">
              <a:extLst>
                <a:ext uri="{96DAC541-7B7A-43D3-8B79-37D633B846F1}">
                  <asvg:svgBlip xmlns:asvg="http://schemas.microsoft.com/office/drawing/2016/SVG/main" r:embed="rId10"/>
                </a:ext>
              </a:extLst>
            </a:blip>
            <a:stretch>
              <a:fillRect t="-2382" b="-23300"/>
            </a:stretch>
          </a:blipFill>
        </p:spPr>
        <p:txBody>
          <a:bodyPr/>
          <a:lstStyle/>
          <a:p>
            <a:endParaRPr lang="en-CA"/>
          </a:p>
        </p:txBody>
      </p:sp>
      <p:sp>
        <p:nvSpPr>
          <p:cNvPr id="6" name="TextBox 6"/>
          <p:cNvSpPr txBox="1"/>
          <p:nvPr/>
        </p:nvSpPr>
        <p:spPr>
          <a:xfrm>
            <a:off x="4434092" y="3236018"/>
            <a:ext cx="10871841" cy="6251522"/>
          </a:xfrm>
          <a:prstGeom prst="rect">
            <a:avLst/>
          </a:prstGeom>
        </p:spPr>
        <p:txBody>
          <a:bodyPr lIns="0" tIns="0" rIns="0" bIns="0" rtlCol="0" anchor="t">
            <a:spAutoFit/>
          </a:bodyPr>
          <a:lstStyle/>
          <a:p>
            <a:pPr algn="ctr">
              <a:lnSpc>
                <a:spcPts val="4999"/>
              </a:lnSpc>
            </a:pPr>
            <a:r>
              <a:rPr lang="en-US" sz="4999">
                <a:solidFill>
                  <a:srgbClr val="4B3F02"/>
                </a:solidFill>
                <a:latin typeface="Childos Arabic"/>
                <a:ea typeface="Childos Arabic"/>
                <a:cs typeface="Childos Arabic"/>
                <a:sym typeface="Childos Arabic"/>
              </a:rPr>
              <a:t>Discrimination means treating some people differently from others.</a:t>
            </a:r>
          </a:p>
          <a:p>
            <a:pPr algn="ctr">
              <a:lnSpc>
                <a:spcPts val="4999"/>
              </a:lnSpc>
            </a:pPr>
            <a:endParaRPr lang="en-US" sz="4999">
              <a:solidFill>
                <a:srgbClr val="4B3F02"/>
              </a:solidFill>
              <a:latin typeface="Childos Arabic"/>
              <a:ea typeface="Childos Arabic"/>
              <a:cs typeface="Childos Arabic"/>
              <a:sym typeface="Childos Arabic"/>
            </a:endParaRPr>
          </a:p>
          <a:p>
            <a:pPr algn="ctr">
              <a:lnSpc>
                <a:spcPts val="4999"/>
              </a:lnSpc>
            </a:pPr>
            <a:r>
              <a:rPr lang="en-US" sz="4999">
                <a:solidFill>
                  <a:srgbClr val="4B3F02"/>
                </a:solidFill>
                <a:latin typeface="Childos Arabic"/>
                <a:ea typeface="Childos Arabic"/>
                <a:cs typeface="Childos Arabic"/>
                <a:sym typeface="Childos Arabic"/>
              </a:rPr>
              <a:t>E.g. Denying a person a job because of their religion, the colour of their skin, gender or sexuality.</a:t>
            </a:r>
          </a:p>
          <a:p>
            <a:pPr algn="ctr">
              <a:lnSpc>
                <a:spcPts val="4119"/>
              </a:lnSpc>
            </a:pPr>
            <a:endParaRPr lang="en-US" sz="4999">
              <a:solidFill>
                <a:srgbClr val="4B3F02"/>
              </a:solidFill>
              <a:latin typeface="Childos Arabic"/>
              <a:ea typeface="Childos Arabic"/>
              <a:cs typeface="Childos Arabic"/>
              <a:sym typeface="Childos Arabic"/>
            </a:endParaRPr>
          </a:p>
          <a:p>
            <a:pPr algn="ctr">
              <a:lnSpc>
                <a:spcPts val="4995"/>
              </a:lnSpc>
            </a:pPr>
            <a:endParaRPr lang="en-US" sz="4999">
              <a:solidFill>
                <a:srgbClr val="4B3F02"/>
              </a:solidFill>
              <a:latin typeface="Childos Arabic"/>
              <a:ea typeface="Childos Arabic"/>
              <a:cs typeface="Childos Arabic"/>
              <a:sym typeface="Childos Arabic"/>
            </a:endParaRPr>
          </a:p>
          <a:p>
            <a:pPr algn="ctr">
              <a:lnSpc>
                <a:spcPts val="4995"/>
              </a:lnSpc>
            </a:pPr>
            <a:endParaRPr lang="en-US" sz="4999">
              <a:solidFill>
                <a:srgbClr val="4B3F02"/>
              </a:solidFill>
              <a:latin typeface="Childos Arabic"/>
              <a:ea typeface="Childos Arabic"/>
              <a:cs typeface="Childos Arabic"/>
              <a:sym typeface="Childos Arabic"/>
            </a:endParaRPr>
          </a:p>
          <a:p>
            <a:pPr algn="ctr">
              <a:lnSpc>
                <a:spcPts val="4995"/>
              </a:lnSpc>
            </a:pPr>
            <a:endParaRPr lang="en-US" sz="4999">
              <a:solidFill>
                <a:srgbClr val="4B3F02"/>
              </a:solidFill>
              <a:latin typeface="Childos Arabic"/>
              <a:ea typeface="Childos Arabic"/>
              <a:cs typeface="Childos Arabic"/>
              <a:sym typeface="Childos Arabic"/>
            </a:endParaRPr>
          </a:p>
        </p:txBody>
      </p:sp>
      <p:sp>
        <p:nvSpPr>
          <p:cNvPr id="7" name="Freeform 7"/>
          <p:cNvSpPr/>
          <p:nvPr/>
        </p:nvSpPr>
        <p:spPr>
          <a:xfrm>
            <a:off x="324893" y="5947608"/>
            <a:ext cx="4405474" cy="4339392"/>
          </a:xfrm>
          <a:custGeom>
            <a:avLst/>
            <a:gdLst/>
            <a:ahLst/>
            <a:cxnLst/>
            <a:rect l="l" t="t" r="r" b="b"/>
            <a:pathLst>
              <a:path w="4405474" h="4339392">
                <a:moveTo>
                  <a:pt x="0" y="0"/>
                </a:moveTo>
                <a:lnTo>
                  <a:pt x="4405474" y="0"/>
                </a:lnTo>
                <a:lnTo>
                  <a:pt x="4405474" y="4339392"/>
                </a:lnTo>
                <a:lnTo>
                  <a:pt x="0" y="4339392"/>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CA"/>
          </a:p>
        </p:txBody>
      </p:sp>
      <p:sp>
        <p:nvSpPr>
          <p:cNvPr id="8" name="TextBox 8"/>
          <p:cNvSpPr txBox="1"/>
          <p:nvPr/>
        </p:nvSpPr>
        <p:spPr>
          <a:xfrm rot="-3486">
            <a:off x="5905645" y="178171"/>
            <a:ext cx="7556294" cy="1527176"/>
          </a:xfrm>
          <a:prstGeom prst="rect">
            <a:avLst/>
          </a:prstGeom>
        </p:spPr>
        <p:txBody>
          <a:bodyPr lIns="0" tIns="0" rIns="0" bIns="0" rtlCol="0" anchor="t">
            <a:spAutoFit/>
          </a:bodyPr>
          <a:lstStyle/>
          <a:p>
            <a:pPr algn="ctr">
              <a:lnSpc>
                <a:spcPts val="11899"/>
              </a:lnSpc>
              <a:spcBef>
                <a:spcPct val="0"/>
              </a:spcBef>
            </a:pPr>
            <a:r>
              <a:rPr lang="en-US" sz="8499" spc="42">
                <a:solidFill>
                  <a:srgbClr val="4B3F02"/>
                </a:solidFill>
                <a:latin typeface="Childos Arabic"/>
                <a:ea typeface="Childos Arabic"/>
                <a:cs typeface="Childos Arabic"/>
                <a:sym typeface="Childos Arabic"/>
              </a:rPr>
              <a:t>Discrimination</a:t>
            </a:r>
          </a:p>
        </p:txBody>
      </p:sp>
      <p:sp>
        <p:nvSpPr>
          <p:cNvPr id="9" name="Freeform 9"/>
          <p:cNvSpPr/>
          <p:nvPr/>
        </p:nvSpPr>
        <p:spPr>
          <a:xfrm>
            <a:off x="13707236" y="8375177"/>
            <a:ext cx="4142711" cy="1351559"/>
          </a:xfrm>
          <a:custGeom>
            <a:avLst/>
            <a:gdLst/>
            <a:ahLst/>
            <a:cxnLst/>
            <a:rect l="l" t="t" r="r" b="b"/>
            <a:pathLst>
              <a:path w="4142711" h="1351559">
                <a:moveTo>
                  <a:pt x="0" y="0"/>
                </a:moveTo>
                <a:lnTo>
                  <a:pt x="4142711" y="0"/>
                </a:lnTo>
                <a:lnTo>
                  <a:pt x="4142711" y="1351560"/>
                </a:lnTo>
                <a:lnTo>
                  <a:pt x="0" y="1351560"/>
                </a:lnTo>
                <a:lnTo>
                  <a:pt x="0" y="0"/>
                </a:lnTo>
                <a:close/>
              </a:path>
            </a:pathLst>
          </a:custGeom>
          <a:blipFill>
            <a:blip r:embed="rId13"/>
            <a:stretch>
              <a:fillRect/>
            </a:stretch>
          </a:blipFill>
        </p:spPr>
        <p:txBody>
          <a:bodyPr/>
          <a:lstStyle/>
          <a:p>
            <a:endParaRPr lang="en-C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ECA1"/>
        </a:solidFill>
        <a:effectLst/>
      </p:bgPr>
    </p:bg>
    <p:spTree>
      <p:nvGrpSpPr>
        <p:cNvPr id="1" name=""/>
        <p:cNvGrpSpPr/>
        <p:nvPr/>
      </p:nvGrpSpPr>
      <p:grpSpPr>
        <a:xfrm>
          <a:off x="0" y="0"/>
          <a:ext cx="0" cy="0"/>
          <a:chOff x="0" y="0"/>
          <a:chExt cx="0" cy="0"/>
        </a:xfrm>
      </p:grpSpPr>
      <p:sp>
        <p:nvSpPr>
          <p:cNvPr id="2" name="Freeform 2"/>
          <p:cNvSpPr/>
          <p:nvPr/>
        </p:nvSpPr>
        <p:spPr>
          <a:xfrm>
            <a:off x="2002445" y="1485900"/>
            <a:ext cx="14826275" cy="8117386"/>
          </a:xfrm>
          <a:custGeom>
            <a:avLst/>
            <a:gdLst/>
            <a:ahLst/>
            <a:cxnLst/>
            <a:rect l="l" t="t" r="r" b="b"/>
            <a:pathLst>
              <a:path w="14826275" h="8117386">
                <a:moveTo>
                  <a:pt x="0" y="0"/>
                </a:moveTo>
                <a:lnTo>
                  <a:pt x="14826275" y="0"/>
                </a:lnTo>
                <a:lnTo>
                  <a:pt x="14826275" y="8117386"/>
                </a:lnTo>
                <a:lnTo>
                  <a:pt x="0" y="811738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CA"/>
          </a:p>
        </p:txBody>
      </p:sp>
      <p:sp>
        <p:nvSpPr>
          <p:cNvPr id="3" name="Freeform 3"/>
          <p:cNvSpPr/>
          <p:nvPr/>
        </p:nvSpPr>
        <p:spPr>
          <a:xfrm rot="7849322">
            <a:off x="-1231617" y="-2210977"/>
            <a:ext cx="4048964" cy="4968054"/>
          </a:xfrm>
          <a:custGeom>
            <a:avLst/>
            <a:gdLst/>
            <a:ahLst/>
            <a:cxnLst/>
            <a:rect l="l" t="t" r="r" b="b"/>
            <a:pathLst>
              <a:path w="4048964" h="4968054">
                <a:moveTo>
                  <a:pt x="0" y="0"/>
                </a:moveTo>
                <a:lnTo>
                  <a:pt x="4048965" y="0"/>
                </a:lnTo>
                <a:lnTo>
                  <a:pt x="4048965" y="4968054"/>
                </a:lnTo>
                <a:lnTo>
                  <a:pt x="0" y="496805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CA"/>
          </a:p>
        </p:txBody>
      </p:sp>
      <p:sp>
        <p:nvSpPr>
          <p:cNvPr id="4" name="TextBox 4"/>
          <p:cNvSpPr txBox="1"/>
          <p:nvPr/>
        </p:nvSpPr>
        <p:spPr>
          <a:xfrm>
            <a:off x="2504663" y="2563278"/>
            <a:ext cx="13821838" cy="7723722"/>
          </a:xfrm>
          <a:prstGeom prst="rect">
            <a:avLst/>
          </a:prstGeom>
        </p:spPr>
        <p:txBody>
          <a:bodyPr lIns="0" tIns="0" rIns="0" bIns="0" rtlCol="0" anchor="t">
            <a:spAutoFit/>
          </a:bodyPr>
          <a:lstStyle/>
          <a:p>
            <a:pPr marL="798829" lvl="1" indent="-399415" algn="l">
              <a:lnSpc>
                <a:spcPts val="3699"/>
              </a:lnSpc>
              <a:buFont typeface="Arial"/>
              <a:buChar char="•"/>
            </a:pPr>
            <a:r>
              <a:rPr lang="en-US" sz="3699" spc="18">
                <a:solidFill>
                  <a:srgbClr val="4B3F02"/>
                </a:solidFill>
                <a:latin typeface="Childos Arabic"/>
                <a:ea typeface="Childos Arabic"/>
                <a:cs typeface="Childos Arabic"/>
                <a:sym typeface="Childos Arabic"/>
              </a:rPr>
              <a:t>Discrimination based on sex or gender is called: </a:t>
            </a:r>
          </a:p>
          <a:p>
            <a:pPr marL="1597659" lvl="2" indent="-532553" algn="l">
              <a:lnSpc>
                <a:spcPts val="3699"/>
              </a:lnSpc>
              <a:buFont typeface="Arial"/>
              <a:buChar char="⚬"/>
            </a:pPr>
            <a:r>
              <a:rPr lang="en-US" sz="3699" b="1" spc="18">
                <a:solidFill>
                  <a:srgbClr val="4B3F02"/>
                </a:solidFill>
                <a:latin typeface="Childos Arabic Bold"/>
                <a:ea typeface="Childos Arabic Bold"/>
                <a:cs typeface="Childos Arabic Bold"/>
                <a:sym typeface="Childos Arabic Bold"/>
              </a:rPr>
              <a:t>Sexism</a:t>
            </a:r>
            <a:r>
              <a:rPr lang="en-US" sz="3699" spc="18">
                <a:solidFill>
                  <a:srgbClr val="4B3F02"/>
                </a:solidFill>
                <a:latin typeface="Childos Arabic"/>
                <a:ea typeface="Childos Arabic"/>
                <a:cs typeface="Childos Arabic"/>
                <a:sym typeface="Childos Arabic"/>
              </a:rPr>
              <a:t>: This discrimination divides roles, skills, interests, and behaviors by gender and most often discriminates against women. Sexism can be conveyed through behaviour, speech, writing, images, gestures, laws and policies, practices, and traditions.</a:t>
            </a:r>
          </a:p>
          <a:p>
            <a:pPr marL="2396488" lvl="3" indent="-599122" algn="l">
              <a:lnSpc>
                <a:spcPts val="3699"/>
              </a:lnSpc>
              <a:buFont typeface="Arial"/>
              <a:buChar char="￭"/>
            </a:pPr>
            <a:r>
              <a:rPr lang="en-US" sz="3699" spc="18">
                <a:solidFill>
                  <a:srgbClr val="4B3F02"/>
                </a:solidFill>
                <a:latin typeface="Childos Arabic"/>
                <a:ea typeface="Childos Arabic"/>
                <a:cs typeface="Childos Arabic"/>
                <a:sym typeface="Childos Arabic"/>
              </a:rPr>
              <a:t>Assuming that a person is a nurse, assistant, or secretary — not a doctor, executive, or manager — based on their gender.</a:t>
            </a:r>
          </a:p>
          <a:p>
            <a:pPr marL="2396488" lvl="3" indent="-599122" algn="l">
              <a:lnSpc>
                <a:spcPts val="3699"/>
              </a:lnSpc>
              <a:buFont typeface="Arial"/>
              <a:buChar char="￭"/>
            </a:pPr>
            <a:r>
              <a:rPr lang="en-US" sz="3699" spc="18">
                <a:solidFill>
                  <a:srgbClr val="4B3F02"/>
                </a:solidFill>
                <a:latin typeface="Childos Arabic"/>
                <a:ea typeface="Childos Arabic"/>
                <a:cs typeface="Childos Arabic"/>
                <a:sym typeface="Childos Arabic"/>
              </a:rPr>
              <a:t>Differentiating between “good” women and “bad” women based on how they dress.</a:t>
            </a:r>
          </a:p>
          <a:p>
            <a:pPr marL="2396488" lvl="3" indent="-599122" algn="l">
              <a:lnSpc>
                <a:spcPts val="3699"/>
              </a:lnSpc>
              <a:buFont typeface="Arial"/>
              <a:buChar char="￭"/>
            </a:pPr>
            <a:r>
              <a:rPr lang="en-US" sz="3699" spc="18">
                <a:solidFill>
                  <a:srgbClr val="4B3F02"/>
                </a:solidFill>
                <a:latin typeface="Childos Arabic"/>
                <a:ea typeface="Childos Arabic"/>
                <a:cs typeface="Childos Arabic"/>
                <a:sym typeface="Childos Arabic"/>
              </a:rPr>
              <a:t>Believing that some victims of sexual assault “ask for it” due to their behavior or clothing.</a:t>
            </a:r>
          </a:p>
          <a:p>
            <a:pPr marL="1597659" lvl="2" indent="-532553" algn="l">
              <a:lnSpc>
                <a:spcPts val="3699"/>
              </a:lnSpc>
              <a:buFont typeface="Arial"/>
              <a:buChar char="⚬"/>
            </a:pPr>
            <a:endParaRPr lang="en-US" sz="3699" spc="18">
              <a:solidFill>
                <a:srgbClr val="4B3F02"/>
              </a:solidFill>
              <a:latin typeface="Childos Arabic"/>
              <a:ea typeface="Childos Arabic"/>
              <a:cs typeface="Childos Arabic"/>
              <a:sym typeface="Childos Arabic"/>
            </a:endParaRPr>
          </a:p>
          <a:p>
            <a:pPr algn="ctr">
              <a:lnSpc>
                <a:spcPts val="4467"/>
              </a:lnSpc>
            </a:pPr>
            <a:endParaRPr lang="en-US" sz="3699" spc="18">
              <a:solidFill>
                <a:srgbClr val="4B3F02"/>
              </a:solidFill>
              <a:latin typeface="Childos Arabic"/>
              <a:ea typeface="Childos Arabic"/>
              <a:cs typeface="Childos Arabic"/>
              <a:sym typeface="Childos Arabic"/>
            </a:endParaRPr>
          </a:p>
          <a:p>
            <a:pPr algn="ctr">
              <a:lnSpc>
                <a:spcPts val="4467"/>
              </a:lnSpc>
            </a:pPr>
            <a:endParaRPr lang="en-US" sz="3699" spc="18">
              <a:solidFill>
                <a:srgbClr val="4B3F02"/>
              </a:solidFill>
              <a:latin typeface="Childos Arabic"/>
              <a:ea typeface="Childos Arabic"/>
              <a:cs typeface="Childos Arabic"/>
              <a:sym typeface="Childos Arabic"/>
            </a:endParaRPr>
          </a:p>
        </p:txBody>
      </p:sp>
      <p:sp>
        <p:nvSpPr>
          <p:cNvPr id="5" name="Freeform 5"/>
          <p:cNvSpPr/>
          <p:nvPr/>
        </p:nvSpPr>
        <p:spPr>
          <a:xfrm rot="2985257">
            <a:off x="13983294" y="710415"/>
            <a:ext cx="7548972" cy="1550971"/>
          </a:xfrm>
          <a:custGeom>
            <a:avLst/>
            <a:gdLst/>
            <a:ahLst/>
            <a:cxnLst/>
            <a:rect l="l" t="t" r="r" b="b"/>
            <a:pathLst>
              <a:path w="7548972" h="1550971">
                <a:moveTo>
                  <a:pt x="0" y="0"/>
                </a:moveTo>
                <a:lnTo>
                  <a:pt x="7548973" y="0"/>
                </a:lnTo>
                <a:lnTo>
                  <a:pt x="7548973" y="1550970"/>
                </a:lnTo>
                <a:lnTo>
                  <a:pt x="0" y="155097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CA"/>
          </a:p>
        </p:txBody>
      </p:sp>
      <p:sp>
        <p:nvSpPr>
          <p:cNvPr id="6" name="Freeform 6"/>
          <p:cNvSpPr/>
          <p:nvPr/>
        </p:nvSpPr>
        <p:spPr>
          <a:xfrm>
            <a:off x="15942350" y="-69636"/>
            <a:ext cx="2604285" cy="2594814"/>
          </a:xfrm>
          <a:custGeom>
            <a:avLst/>
            <a:gdLst/>
            <a:ahLst/>
            <a:cxnLst/>
            <a:rect l="l" t="t" r="r" b="b"/>
            <a:pathLst>
              <a:path w="2604285" h="2594814">
                <a:moveTo>
                  <a:pt x="0" y="0"/>
                </a:moveTo>
                <a:lnTo>
                  <a:pt x="2604284" y="0"/>
                </a:lnTo>
                <a:lnTo>
                  <a:pt x="2604284" y="2594814"/>
                </a:lnTo>
                <a:lnTo>
                  <a:pt x="0" y="259481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CA"/>
          </a:p>
        </p:txBody>
      </p:sp>
      <p:sp>
        <p:nvSpPr>
          <p:cNvPr id="7" name="Freeform 7"/>
          <p:cNvSpPr/>
          <p:nvPr/>
        </p:nvSpPr>
        <p:spPr>
          <a:xfrm>
            <a:off x="0" y="7193717"/>
            <a:ext cx="4695686" cy="3093283"/>
          </a:xfrm>
          <a:custGeom>
            <a:avLst/>
            <a:gdLst/>
            <a:ahLst/>
            <a:cxnLst/>
            <a:rect l="l" t="t" r="r" b="b"/>
            <a:pathLst>
              <a:path w="4695686" h="3093283">
                <a:moveTo>
                  <a:pt x="0" y="0"/>
                </a:moveTo>
                <a:lnTo>
                  <a:pt x="4695686" y="0"/>
                </a:lnTo>
                <a:lnTo>
                  <a:pt x="4695686" y="3093283"/>
                </a:lnTo>
                <a:lnTo>
                  <a:pt x="0" y="3093283"/>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en-CA"/>
          </a:p>
        </p:txBody>
      </p:sp>
      <p:sp>
        <p:nvSpPr>
          <p:cNvPr id="8" name="TextBox 8"/>
          <p:cNvSpPr txBox="1"/>
          <p:nvPr/>
        </p:nvSpPr>
        <p:spPr>
          <a:xfrm>
            <a:off x="3230702" y="619125"/>
            <a:ext cx="12711647" cy="866775"/>
          </a:xfrm>
          <a:prstGeom prst="rect">
            <a:avLst/>
          </a:prstGeom>
        </p:spPr>
        <p:txBody>
          <a:bodyPr lIns="0" tIns="0" rIns="0" bIns="0" rtlCol="0" anchor="t">
            <a:spAutoFit/>
          </a:bodyPr>
          <a:lstStyle/>
          <a:p>
            <a:pPr algn="ctr">
              <a:lnSpc>
                <a:spcPts val="6000"/>
              </a:lnSpc>
            </a:pPr>
            <a:r>
              <a:rPr lang="en-US" sz="6000">
                <a:solidFill>
                  <a:srgbClr val="4B3F02"/>
                </a:solidFill>
                <a:latin typeface="Childos Arabic"/>
                <a:ea typeface="Childos Arabic"/>
                <a:cs typeface="Childos Arabic"/>
                <a:sym typeface="Childos Arabic"/>
              </a:rPr>
              <a:t>TYPES OF DISCRIMINATION</a:t>
            </a:r>
          </a:p>
        </p:txBody>
      </p:sp>
      <p:sp>
        <p:nvSpPr>
          <p:cNvPr id="9" name="Freeform 9"/>
          <p:cNvSpPr/>
          <p:nvPr/>
        </p:nvSpPr>
        <p:spPr>
          <a:xfrm>
            <a:off x="13707236" y="8375177"/>
            <a:ext cx="4142711" cy="1351559"/>
          </a:xfrm>
          <a:custGeom>
            <a:avLst/>
            <a:gdLst/>
            <a:ahLst/>
            <a:cxnLst/>
            <a:rect l="l" t="t" r="r" b="b"/>
            <a:pathLst>
              <a:path w="4142711" h="1351559">
                <a:moveTo>
                  <a:pt x="0" y="0"/>
                </a:moveTo>
                <a:lnTo>
                  <a:pt x="4142711" y="0"/>
                </a:lnTo>
                <a:lnTo>
                  <a:pt x="4142711" y="1351560"/>
                </a:lnTo>
                <a:lnTo>
                  <a:pt x="0" y="1351560"/>
                </a:lnTo>
                <a:lnTo>
                  <a:pt x="0" y="0"/>
                </a:lnTo>
                <a:close/>
              </a:path>
            </a:pathLst>
          </a:custGeom>
          <a:blipFill>
            <a:blip r:embed="rId13"/>
            <a:stretch>
              <a:fillRect/>
            </a:stretch>
          </a:blipFill>
        </p:spPr>
        <p:txBody>
          <a:bodyPr/>
          <a:lstStyle/>
          <a:p>
            <a:endParaRPr lang="en-CA"/>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737</Words>
  <Application>Microsoft Office PowerPoint</Application>
  <PresentationFormat>Custom</PresentationFormat>
  <Paragraphs>93</Paragraphs>
  <Slides>17</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Arimo</vt:lpstr>
      <vt:lpstr>Calibri</vt:lpstr>
      <vt:lpstr>Childos Arabic</vt:lpstr>
      <vt:lpstr>Arial</vt:lpstr>
      <vt:lpstr>Childos Arabic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CCQ Sexuality Education - Elementary 6 - Right &amp; Freedoms</dc:title>
  <dc:creator>Andrea Verreault</dc:creator>
  <cp:lastModifiedBy>Andrea Verreault</cp:lastModifiedBy>
  <cp:revision>2</cp:revision>
  <dcterms:created xsi:type="dcterms:W3CDTF">2006-08-16T00:00:00Z</dcterms:created>
  <dcterms:modified xsi:type="dcterms:W3CDTF">2025-04-01T00:38:11Z</dcterms:modified>
  <dc:identifier>DAGhkJJLyfM</dc:identifier>
</cp:coreProperties>
</file>